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footer1.xml" ContentType="application/vnd.openxmlformats-officedocument.wordprocessingml.footer+xml"/>
  <Override PartName="/word/header1.xml" ContentType="application/vnd.openxmlformats-officedocument.wordprocessingml.head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word/stylesWithEffects.xml" ContentType="application/vnd.ms-word.stylesWithEffect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bookmarkStart w:id="0" w:name="_GoBack"/>
    <w:bookmarkEnd w:id="0"/>
    <w:p w14:paraId="23409C2D" w14:textId="77777777" w:rsidR="005D2BA9" w:rsidRDefault="005D2BA9">
      <w:r w:rsidRPr="00FE3F2A">
        <w:rPr>
          <w:rFonts w:ascii="Segoe UI Light" w:eastAsia="Segoe UI" w:hAnsi="Segoe UI Light" w:cs="Times New Roman"/>
          <w:noProof/>
          <w:color w:val="0072C6"/>
          <w:sz w:val="28"/>
        </w:rPr>
        <mc:AlternateContent>
          <mc:Choice Requires="wps">
            <w:drawing>
              <wp:anchor distT="0" distB="0" distL="114300" distR="114300" simplePos="0" relativeHeight="251659264" behindDoc="0" locked="0" layoutInCell="1" allowOverlap="1" wp14:anchorId="4D1454A4" wp14:editId="1FFFFD68">
                <wp:simplePos x="0" y="0"/>
                <wp:positionH relativeFrom="page">
                  <wp:posOffset>-67733</wp:posOffset>
                </wp:positionH>
                <wp:positionV relativeFrom="page">
                  <wp:posOffset>-59267</wp:posOffset>
                </wp:positionV>
                <wp:extent cx="4848225" cy="1727200"/>
                <wp:effectExtent l="0" t="0" r="9525" b="635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8225" cy="1727200"/>
                        </a:xfrm>
                        <a:prstGeom prst="rect">
                          <a:avLst/>
                        </a:prstGeom>
                        <a:noFill/>
                        <a:ln w="9525">
                          <a:noFill/>
                          <a:miter lim="800000"/>
                          <a:headEnd/>
                          <a:tailEnd/>
                        </a:ln>
                      </wps:spPr>
                      <wps:txbx>
                        <w:txbxContent>
                          <w:p w14:paraId="0DE38138" w14:textId="77777777" w:rsidR="00FE3F2A" w:rsidRPr="00342CBF" w:rsidRDefault="00AB39FE" w:rsidP="00342CBF">
                            <w:pPr>
                              <w:spacing w:after="0" w:line="192" w:lineRule="auto"/>
                              <w:rPr>
                                <w:rFonts w:ascii="Segoe UI Light" w:hAnsi="Segoe UI Light"/>
                                <w:b/>
                                <w:color w:val="0072C6"/>
                                <w:sz w:val="56"/>
                                <w:szCs w:val="56"/>
                              </w:rPr>
                            </w:pPr>
                            <w:r w:rsidRPr="00AB39FE">
                              <w:rPr>
                                <w:rFonts w:ascii="Segoe UI Light" w:hAnsi="Segoe UI Light"/>
                                <w:b/>
                                <w:color w:val="0072C6"/>
                                <w:sz w:val="56"/>
                                <w:szCs w:val="56"/>
                              </w:rPr>
                              <w:t>Microsoft Lync Server 2013 Multitenant Hosting Pack Customer Solution Case Study</w:t>
                            </w:r>
                          </w:p>
                        </w:txbxContent>
                      </wps:txbx>
                      <wps:bodyPr rot="0" vert="horz" wrap="square" lIns="365760" tIns="182880" rIns="0" bIns="0" anchor="t" anchorCtr="0">
                        <a:noAutofit/>
                      </wps:bodyPr>
                    </wps:wsp>
                  </a:graphicData>
                </a:graphic>
                <wp14:sizeRelH relativeFrom="margin">
                  <wp14:pctWidth>0</wp14:pctWidth>
                </wp14:sizeRelH>
                <wp14:sizeRelV relativeFrom="margin">
                  <wp14:pctHeight>0</wp14:pctHeight>
                </wp14:sizeRelV>
              </wp:anchor>
            </w:drawing>
          </mc:Choice>
          <mc:Fallback xmlns:w15="http://schemas.microsoft.com/office/word/2012/wordml">
            <w:pict>
              <v:shapetype w14:anchorId="3B59D130" id="_x0000_t202" coordsize="21600,21600" o:spt="202" path="m,l,21600r21600,l21600,xe">
                <v:stroke joinstyle="miter"/>
                <v:path gradientshapeok="t" o:connecttype="rect"/>
              </v:shapetype>
              <v:shape id="Text Box 2" o:spid="_x0000_s1026" type="#_x0000_t202" style="position:absolute;margin-left:-5.35pt;margin-top:-4.65pt;width:381.75pt;height:136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sVhnDQIAAO8DAAAOAAAAZHJzL2Uyb0RvYy54bWysU9tuGyEQfa/Uf0C817vexPZ2ZRylSVNV&#10;Si9S0g/ALOtFBYYC9m769R1Y24nSt6o8oBkYzsw5M6yvRqPJQfqgwDI6n5WUSCugVXbH6I/Hu3c1&#10;JSFy23INVjL6JAO92rx9sx5cIyvoQbfSEwSxoRkco32MrimKIHppeJiBkxYvO/CGR3T9rmg9HxDd&#10;6KIqy2UxgG+dByFDwNPb6ZJuMn7XSRG/dV2QkWhGsbaYd5/3bdqLzZo3O89dr8SxDP4PVRiuLCY9&#10;Q93yyMneq7+gjBIeAnRxJsAU0HVKyMwB2czLV2weeu5k5oLiBHeWKfw/WPH18N0T1TJ6Ua4osdxg&#10;kx7lGMkHGEmV9BlcaDDswWFgHPEY+5y5BncP4mcgFm56bnfy2nsYeslbrG+eXhYvnk44IYFshy/Q&#10;Yhq+j5CBxs6bJB7KQRAd+/R07k0qReDhZX1ZV9WCEoF381W1wu7nHLw5PXc+xE8SDEkGox6bn+H5&#10;4T7EVA5vTiEpm4U7pXUeAG3JwOj7BeK/ujEq4nxqZRity7SmiUksP9o2P45c6cnGBNoeaSemE+c4&#10;bkcMTFpsoX1CATxMc4j/Bo0e/G9KBpxBRsOvPfeSEv3ZoogXy8VqmaY2e/O6qmv0fPbQ2J4MbgWC&#10;MBopmcybmEd84nKNMncqC/Bcw7FKnKqsy/EHpLF96eeo53+6+QMAAP//AwBQSwMEFAAGAAgAAAAh&#10;AObZYZTgAAAACgEAAA8AAABkcnMvZG93bnJldi54bWxMj8FOwzAMhu9IvENkJG5buiBW2jWdYIgb&#10;F7qhXd0mtGVNUpJsKzw93glutvzp9/cX68kM7KR96J2VsJgnwLRtnOptK2G3fZk9AAsRrcLBWS3h&#10;WwdYl9dXBebKne2bPlWxZRRiQ44SuhjHnPPQdNpgmLtRW7p9OG8w0upbrjyeKdwMXCTJkhvsLX3o&#10;cNSbTjeH6mgkfH0mr/ux2mHmnw/iqd5ss/fwI+XtzfS4Ahb1FP9guOiTOpTkVLujVYENEmaLJCWU&#10;huwOGAHpvaAutQSxFCnwsuD/K5S/AAAA//8DAFBLAQItABQABgAIAAAAIQC2gziS/gAAAOEBAAAT&#10;AAAAAAAAAAAAAAAAAAAAAABbQ29udGVudF9UeXBlc10ueG1sUEsBAi0AFAAGAAgAAAAhADj9If/W&#10;AAAAlAEAAAsAAAAAAAAAAAAAAAAALwEAAF9yZWxzLy5yZWxzUEsBAi0AFAAGAAgAAAAhABexWGcN&#10;AgAA7wMAAA4AAAAAAAAAAAAAAAAALgIAAGRycy9lMm9Eb2MueG1sUEsBAi0AFAAGAAgAAAAhAObZ&#10;YZTgAAAACgEAAA8AAAAAAAAAAAAAAAAAZwQAAGRycy9kb3ducmV2LnhtbFBLBQYAAAAABAAEAPMA&#10;AAB0BQAAAAA=&#10;" filled="f" stroked="f">
                <v:textbox inset="28.8pt,14.4pt,0,0">
                  <w:txbxContent>
                    <w:p w:rsidR="00FE3F2A" w:rsidRPr="00342CBF" w:rsidRDefault="00AB39FE" w:rsidP="00342CBF">
                      <w:pPr>
                        <w:spacing w:after="0" w:line="192" w:lineRule="auto"/>
                        <w:rPr>
                          <w:rFonts w:ascii="Segoe UI Light" w:hAnsi="Segoe UI Light"/>
                          <w:b/>
                          <w:color w:val="0072C6"/>
                          <w:sz w:val="56"/>
                          <w:szCs w:val="56"/>
                        </w:rPr>
                      </w:pPr>
                      <w:r w:rsidRPr="00AB39FE">
                        <w:rPr>
                          <w:rFonts w:ascii="Segoe UI Light" w:hAnsi="Segoe UI Light"/>
                          <w:b/>
                          <w:color w:val="0072C6"/>
                          <w:sz w:val="56"/>
                          <w:szCs w:val="56"/>
                        </w:rPr>
                        <w:t>Microsoft Lync Server 2013 Multitenant Hosting Pack Customer Solution Case Study</w:t>
                      </w:r>
                    </w:p>
                  </w:txbxContent>
                </v:textbox>
                <w10:wrap anchorx="page" anchory="page"/>
              </v:shape>
            </w:pict>
          </mc:Fallback>
        </mc:AlternateContent>
      </w:r>
    </w:p>
    <w:p w14:paraId="00B420F9" w14:textId="77777777" w:rsidR="005D2BA9" w:rsidRDefault="005D2BA9"/>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71"/>
        <w:gridCol w:w="216"/>
        <w:gridCol w:w="6929"/>
      </w:tblGrid>
      <w:tr w:rsidR="005D2BA9" w14:paraId="146CDCBE" w14:textId="77777777" w:rsidTr="00B96079">
        <w:trPr>
          <w:trHeight w:val="1709"/>
        </w:trPr>
        <w:tc>
          <w:tcPr>
            <w:tcW w:w="3624" w:type="dxa"/>
            <w:vMerge w:val="restart"/>
            <w:vAlign w:val="center"/>
          </w:tcPr>
          <w:p w14:paraId="1961B3E5" w14:textId="77777777" w:rsidR="005D2BA9" w:rsidRDefault="00B96079" w:rsidP="00B96079">
            <w:pPr>
              <w:jc w:val="center"/>
            </w:pPr>
            <w:r w:rsidRPr="00B96079">
              <w:object w:dxaOrig="20736" w:dyaOrig="5184" w14:anchorId="3AA952D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83.5pt;height:46.15pt" o:ole="">
                  <v:imagedata r:id="rId9" o:title=""/>
                </v:shape>
                <o:OLEObject Type="Embed" ProgID="AcroExch.Document.11" ShapeID="_x0000_i1025" DrawAspect="Content" ObjectID="_1437206635" r:id="rId10"/>
              </w:object>
            </w:r>
          </w:p>
        </w:tc>
        <w:tc>
          <w:tcPr>
            <w:tcW w:w="7176" w:type="dxa"/>
            <w:gridSpan w:val="2"/>
          </w:tcPr>
          <w:p w14:paraId="543F1DF3" w14:textId="77777777" w:rsidR="005D2BA9" w:rsidRDefault="005D2BA9">
            <w:r>
              <w:rPr>
                <w:noProof/>
              </w:rPr>
              <mc:AlternateContent>
                <mc:Choice Requires="wps">
                  <w:drawing>
                    <wp:anchor distT="45720" distB="45720" distL="114300" distR="114300" simplePos="0" relativeHeight="251664384" behindDoc="0" locked="0" layoutInCell="1" allowOverlap="1" wp14:anchorId="0CDC4765" wp14:editId="79ABAB21">
                      <wp:simplePos x="0" y="0"/>
                      <wp:positionH relativeFrom="column">
                        <wp:posOffset>-39370</wp:posOffset>
                      </wp:positionH>
                      <wp:positionV relativeFrom="paragraph">
                        <wp:posOffset>182880</wp:posOffset>
                      </wp:positionV>
                      <wp:extent cx="4412615" cy="647700"/>
                      <wp:effectExtent l="0" t="0" r="6985"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12615" cy="647700"/>
                              </a:xfrm>
                              <a:prstGeom prst="rect">
                                <a:avLst/>
                              </a:prstGeom>
                              <a:solidFill>
                                <a:srgbClr val="0072C6"/>
                              </a:solidFill>
                              <a:ln w="9525">
                                <a:noFill/>
                                <a:miter lim="800000"/>
                                <a:headEnd/>
                                <a:tailEnd/>
                              </a:ln>
                            </wps:spPr>
                            <wps:txbx>
                              <w:txbxContent>
                                <w:p w14:paraId="315BFF9B" w14:textId="77777777" w:rsidR="005D2BA9" w:rsidRPr="005D2BA9" w:rsidRDefault="00CD1176">
                                  <w:pPr>
                                    <w:rPr>
                                      <w:color w:val="FFFFFF" w:themeColor="background1"/>
                                      <w:sz w:val="28"/>
                                      <w:szCs w:val="28"/>
                                    </w:rPr>
                                  </w:pPr>
                                  <w:r>
                                    <w:rPr>
                                      <w:color w:val="FFFFFF" w:themeColor="background1"/>
                                      <w:sz w:val="28"/>
                                      <w:szCs w:val="28"/>
                                    </w:rPr>
                                    <w:t>NuTerra</w:t>
                                  </w:r>
                                  <w:r w:rsidR="001C53BE">
                                    <w:rPr>
                                      <w:color w:val="FFFFFF" w:themeColor="background1"/>
                                      <w:sz w:val="28"/>
                                      <w:szCs w:val="28"/>
                                    </w:rPr>
                                    <w:t xml:space="preserve"> </w:t>
                                  </w:r>
                                  <w:r w:rsidR="00C86041">
                                    <w:rPr>
                                      <w:color w:val="FFFFFF" w:themeColor="background1"/>
                                      <w:sz w:val="28"/>
                                      <w:szCs w:val="28"/>
                                    </w:rPr>
                                    <w:t>moved</w:t>
                                  </w:r>
                                  <w:r w:rsidR="00A277C8">
                                    <w:rPr>
                                      <w:color w:val="FFFFFF" w:themeColor="background1"/>
                                      <w:sz w:val="28"/>
                                      <w:szCs w:val="28"/>
                                    </w:rPr>
                                    <w:t xml:space="preserve"> from </w:t>
                                  </w:r>
                                  <w:r w:rsidR="00FD11DB">
                                    <w:rPr>
                                      <w:color w:val="FFFFFF" w:themeColor="background1"/>
                                      <w:sz w:val="28"/>
                                      <w:szCs w:val="28"/>
                                    </w:rPr>
                                    <w:t xml:space="preserve">a </w:t>
                                  </w:r>
                                  <w:r w:rsidR="00A277C8">
                                    <w:rPr>
                                      <w:color w:val="FFFFFF" w:themeColor="background1"/>
                                      <w:sz w:val="28"/>
                                      <w:szCs w:val="28"/>
                                    </w:rPr>
                                    <w:t xml:space="preserve">Cisco </w:t>
                                  </w:r>
                                  <w:r w:rsidR="00FD11DB">
                                    <w:rPr>
                                      <w:color w:val="FFFFFF" w:themeColor="background1"/>
                                      <w:sz w:val="28"/>
                                      <w:szCs w:val="28"/>
                                    </w:rPr>
                                    <w:t>U</w:t>
                                  </w:r>
                                  <w:r w:rsidR="00855C3B">
                                    <w:rPr>
                                      <w:color w:val="FFFFFF" w:themeColor="background1"/>
                                      <w:sz w:val="28"/>
                                      <w:szCs w:val="28"/>
                                    </w:rPr>
                                    <w:t>C</w:t>
                                  </w:r>
                                  <w:r w:rsidR="00FD11DB">
                                    <w:rPr>
                                      <w:color w:val="FFFFFF" w:themeColor="background1"/>
                                      <w:sz w:val="28"/>
                                      <w:szCs w:val="28"/>
                                    </w:rPr>
                                    <w:t xml:space="preserve"> Solution </w:t>
                                  </w:r>
                                  <w:r w:rsidR="00A277C8">
                                    <w:rPr>
                                      <w:color w:val="FFFFFF" w:themeColor="background1"/>
                                      <w:sz w:val="28"/>
                                      <w:szCs w:val="28"/>
                                    </w:rPr>
                                    <w:t xml:space="preserve">to </w:t>
                                  </w:r>
                                  <w:r w:rsidR="00BB33FC">
                                    <w:rPr>
                                      <w:color w:val="FFFFFF" w:themeColor="background1"/>
                                      <w:sz w:val="28"/>
                                      <w:szCs w:val="28"/>
                                    </w:rPr>
                                    <w:t xml:space="preserve">a </w:t>
                                  </w:r>
                                  <w:r w:rsidR="001C53BE">
                                    <w:rPr>
                                      <w:color w:val="FFFFFF" w:themeColor="background1"/>
                                      <w:sz w:val="28"/>
                                      <w:szCs w:val="28"/>
                                    </w:rPr>
                                    <w:t xml:space="preserve">Hosted </w:t>
                                  </w:r>
                                  <w:r w:rsidR="00A277C8">
                                    <w:rPr>
                                      <w:color w:val="FFFFFF" w:themeColor="background1"/>
                                      <w:sz w:val="28"/>
                                      <w:szCs w:val="28"/>
                                    </w:rPr>
                                    <w:t xml:space="preserve">Lync </w:t>
                                  </w:r>
                                  <w:r w:rsidR="00BB33FC">
                                    <w:rPr>
                                      <w:color w:val="FFFFFF" w:themeColor="background1"/>
                                      <w:sz w:val="28"/>
                                      <w:szCs w:val="28"/>
                                    </w:rPr>
                                    <w:t xml:space="preserve">Solution </w:t>
                                  </w:r>
                                  <w:r w:rsidR="0078649D">
                                    <w:rPr>
                                      <w:color w:val="FFFFFF" w:themeColor="background1"/>
                                      <w:sz w:val="28"/>
                                      <w:szCs w:val="28"/>
                                    </w:rPr>
                                    <w:t>for better Integration, Ease of Use, and Support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w15="http://schemas.microsoft.com/office/word/2012/wordml">
                  <w:pict>
                    <v:shape w14:anchorId="2960A0B6" id="_x0000_s1027" type="#_x0000_t202" style="position:absolute;margin-left:-3.1pt;margin-top:14.4pt;width:347.45pt;height:51pt;z-index:2516643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0j+uJQIAACQEAAAOAAAAZHJzL2Uyb0RvYy54bWysU8tu2zAQvBfoPxC813rAj0SwHKROUxRI&#10;0wJJP4CiKIsoyWVJ2pL79V1SjmOkt6I6CFzucjg7O1zfjFqRg3BegqlpMcspEYZDK82upj+e7z9c&#10;UeIDMy1TYERNj8LTm837d+vBVqKEHlQrHEEQ46vB1rQPwVZZ5nkvNPMzsMJgsgOnWcDQ7bLWsQHR&#10;tcrKPF9mA7jWOuDCe9y9m5J0k/C7TvDwreu8CETVFLmF9Hfp38R/tlmzaueY7SU/0WD/wEIzafDS&#10;M9QdC4zsnfwLSkvuwEMXZhx0Bl0nuUg9YDdF/qabp55ZkXpBcbw9y+T/Hyx/PHx3RLY1LYsVJYZp&#10;HNKzGAP5CCMpoz6D9RWWPVksDCNu45xTr94+AP/piYFtz8xO3DoHQy9Yi/yKeDK7ODrh+AjSDF+h&#10;xWvYPkACGjuno3goB0F0nNPxPJtIhePmfF6Uy2JBCcfccr5a5Wl4GateTlvnw2cBmsRFTR3OPqGz&#10;w4MPkQ2rXkriZR6UbO+lUilwu2arHDmw6JN8VW6XqYE3ZcqQoabXi3KRkA3E88lCWgb0sZK6pld5&#10;/CZnRTU+mTaVBCbVtEYmypzkiYpM2oSxGdMkknZRugbaI+rlYLItPjNc9OB+UzKgZWvqf+2ZE5So&#10;LwY1vy7m8+jxFMwXqxIDd5lpLjPMcISqaaBkWm5DehdRDgO3OJtOJtlemZwooxWTmqdnE71+Gaeq&#10;18e9+QMAAP//AwBQSwMEFAAGAAgAAAAhADEG1tjcAAAACQEAAA8AAABkcnMvZG93bnJldi54bWxM&#10;j0FOwzAQRfdI3MEaJHatkxQFK8SpKqRKZUnpAdx4SCLicRS7bczpGVawHP2nP+/X28WN4opzGDxp&#10;yNcZCKTW24E6DaeP/UqBCNGQNaMn1JAwwLa5v6tNZf2N3vF6jJ3gEgqV0dDHOFVShrZHZ8LaT0ic&#10;ffrZmcjn3Ek7mxuXu1EWWVZKZwbiD72Z8LXH9ut4cRraAr9TkfYlnt52+SHfPKVD8lo/Piy7FxAR&#10;l/gHw68+q0PDTmd/IRvEqGFVFkxqKBQv4LxU6hnEmcFNpkA2tfy/oPkBAAD//wMAUEsBAi0AFAAG&#10;AAgAAAAhALaDOJL+AAAA4QEAABMAAAAAAAAAAAAAAAAAAAAAAFtDb250ZW50X1R5cGVzXS54bWxQ&#10;SwECLQAUAAYACAAAACEAOP0h/9YAAACUAQAACwAAAAAAAAAAAAAAAAAvAQAAX3JlbHMvLnJlbHNQ&#10;SwECLQAUAAYACAAAACEA7NI/riUCAAAkBAAADgAAAAAAAAAAAAAAAAAuAgAAZHJzL2Uyb0RvYy54&#10;bWxQSwECLQAUAAYACAAAACEAMQbW2NwAAAAJAQAADwAAAAAAAAAAAAAAAAB/BAAAZHJzL2Rvd25y&#10;ZXYueG1sUEsFBgAAAAAEAAQA8wAAAIgFAAAAAA==&#10;" fillcolor="#0072c6" stroked="f">
                      <v:textbox>
                        <w:txbxContent>
                          <w:p w:rsidR="005D2BA9" w:rsidRPr="005D2BA9" w:rsidRDefault="00CD1176">
                            <w:pPr>
                              <w:rPr>
                                <w:color w:val="FFFFFF" w:themeColor="background1"/>
                                <w:sz w:val="28"/>
                                <w:szCs w:val="28"/>
                              </w:rPr>
                            </w:pPr>
                            <w:r>
                              <w:rPr>
                                <w:color w:val="FFFFFF" w:themeColor="background1"/>
                                <w:sz w:val="28"/>
                                <w:szCs w:val="28"/>
                              </w:rPr>
                              <w:t>NuTerra</w:t>
                            </w:r>
                            <w:r w:rsidR="001C53BE">
                              <w:rPr>
                                <w:color w:val="FFFFFF" w:themeColor="background1"/>
                                <w:sz w:val="28"/>
                                <w:szCs w:val="28"/>
                              </w:rPr>
                              <w:t xml:space="preserve"> </w:t>
                            </w:r>
                            <w:r w:rsidR="00C86041">
                              <w:rPr>
                                <w:color w:val="FFFFFF" w:themeColor="background1"/>
                                <w:sz w:val="28"/>
                                <w:szCs w:val="28"/>
                              </w:rPr>
                              <w:t>moved</w:t>
                            </w:r>
                            <w:r w:rsidR="00A277C8">
                              <w:rPr>
                                <w:color w:val="FFFFFF" w:themeColor="background1"/>
                                <w:sz w:val="28"/>
                                <w:szCs w:val="28"/>
                              </w:rPr>
                              <w:t xml:space="preserve"> from </w:t>
                            </w:r>
                            <w:r w:rsidR="00FD11DB">
                              <w:rPr>
                                <w:color w:val="FFFFFF" w:themeColor="background1"/>
                                <w:sz w:val="28"/>
                                <w:szCs w:val="28"/>
                              </w:rPr>
                              <w:t xml:space="preserve">a </w:t>
                            </w:r>
                            <w:r w:rsidR="00A277C8">
                              <w:rPr>
                                <w:color w:val="FFFFFF" w:themeColor="background1"/>
                                <w:sz w:val="28"/>
                                <w:szCs w:val="28"/>
                              </w:rPr>
                              <w:t xml:space="preserve">Cisco </w:t>
                            </w:r>
                            <w:r w:rsidR="00FD11DB">
                              <w:rPr>
                                <w:color w:val="FFFFFF" w:themeColor="background1"/>
                                <w:sz w:val="28"/>
                                <w:szCs w:val="28"/>
                              </w:rPr>
                              <w:t>U</w:t>
                            </w:r>
                            <w:r w:rsidR="00855C3B">
                              <w:rPr>
                                <w:color w:val="FFFFFF" w:themeColor="background1"/>
                                <w:sz w:val="28"/>
                                <w:szCs w:val="28"/>
                              </w:rPr>
                              <w:t>C</w:t>
                            </w:r>
                            <w:r w:rsidR="00FD11DB">
                              <w:rPr>
                                <w:color w:val="FFFFFF" w:themeColor="background1"/>
                                <w:sz w:val="28"/>
                                <w:szCs w:val="28"/>
                              </w:rPr>
                              <w:t xml:space="preserve"> Solution </w:t>
                            </w:r>
                            <w:r w:rsidR="00A277C8">
                              <w:rPr>
                                <w:color w:val="FFFFFF" w:themeColor="background1"/>
                                <w:sz w:val="28"/>
                                <w:szCs w:val="28"/>
                              </w:rPr>
                              <w:t xml:space="preserve">to </w:t>
                            </w:r>
                            <w:r w:rsidR="00BB33FC">
                              <w:rPr>
                                <w:color w:val="FFFFFF" w:themeColor="background1"/>
                                <w:sz w:val="28"/>
                                <w:szCs w:val="28"/>
                              </w:rPr>
                              <w:t xml:space="preserve">a </w:t>
                            </w:r>
                            <w:r w:rsidR="001C53BE">
                              <w:rPr>
                                <w:color w:val="FFFFFF" w:themeColor="background1"/>
                                <w:sz w:val="28"/>
                                <w:szCs w:val="28"/>
                              </w:rPr>
                              <w:t xml:space="preserve">Hosted </w:t>
                            </w:r>
                            <w:r w:rsidR="00A277C8">
                              <w:rPr>
                                <w:color w:val="FFFFFF" w:themeColor="background1"/>
                                <w:sz w:val="28"/>
                                <w:szCs w:val="28"/>
                              </w:rPr>
                              <w:t xml:space="preserve">Lync </w:t>
                            </w:r>
                            <w:r w:rsidR="00BB33FC">
                              <w:rPr>
                                <w:color w:val="FFFFFF" w:themeColor="background1"/>
                                <w:sz w:val="28"/>
                                <w:szCs w:val="28"/>
                              </w:rPr>
                              <w:t xml:space="preserve">Solution </w:t>
                            </w:r>
                            <w:r w:rsidR="0078649D">
                              <w:rPr>
                                <w:color w:val="FFFFFF" w:themeColor="background1"/>
                                <w:sz w:val="28"/>
                                <w:szCs w:val="28"/>
                              </w:rPr>
                              <w:t>for better Integration, Ease of Use, and Support</w:t>
                            </w:r>
                          </w:p>
                        </w:txbxContent>
                      </v:textbox>
                      <w10:wrap type="square"/>
                    </v:shape>
                  </w:pict>
                </mc:Fallback>
              </mc:AlternateContent>
            </w:r>
          </w:p>
        </w:tc>
      </w:tr>
      <w:tr w:rsidR="005D2BA9" w14:paraId="2914F42A" w14:textId="77777777" w:rsidTr="00D130CE">
        <w:trPr>
          <w:trHeight w:val="1601"/>
        </w:trPr>
        <w:tc>
          <w:tcPr>
            <w:tcW w:w="3624" w:type="dxa"/>
            <w:vMerge/>
          </w:tcPr>
          <w:p w14:paraId="2F5D1E92" w14:textId="77777777" w:rsidR="005D2BA9" w:rsidRDefault="005D2BA9"/>
        </w:tc>
        <w:tc>
          <w:tcPr>
            <w:tcW w:w="7176" w:type="dxa"/>
            <w:gridSpan w:val="2"/>
            <w:vAlign w:val="center"/>
          </w:tcPr>
          <w:p w14:paraId="226A8DB3" w14:textId="77777777" w:rsidR="006168C4" w:rsidRDefault="006168C4" w:rsidP="006168C4">
            <w:pPr>
              <w:rPr>
                <w:color w:val="0072C6"/>
                <w:sz w:val="28"/>
                <w:szCs w:val="28"/>
              </w:rPr>
            </w:pPr>
            <w:r>
              <w:rPr>
                <w:color w:val="0072C6"/>
                <w:sz w:val="28"/>
                <w:szCs w:val="28"/>
              </w:rPr>
              <w:t>“</w:t>
            </w:r>
            <w:r w:rsidR="00FD11DB">
              <w:rPr>
                <w:color w:val="0072C6"/>
                <w:sz w:val="28"/>
                <w:szCs w:val="28"/>
              </w:rPr>
              <w:t xml:space="preserve">We moved to CallTower’s Hosted Lync Solution to gain the </w:t>
            </w:r>
            <w:r w:rsidR="00855C3B">
              <w:rPr>
                <w:color w:val="0072C6"/>
                <w:sz w:val="28"/>
                <w:szCs w:val="28"/>
              </w:rPr>
              <w:t>unified communication</w:t>
            </w:r>
            <w:r w:rsidR="00FD11DB">
              <w:rPr>
                <w:color w:val="0072C6"/>
                <w:sz w:val="28"/>
                <w:szCs w:val="28"/>
              </w:rPr>
              <w:t xml:space="preserve"> features that mattered to us</w:t>
            </w:r>
            <w:r w:rsidR="00325EAE">
              <w:rPr>
                <w:color w:val="0072C6"/>
                <w:sz w:val="28"/>
                <w:szCs w:val="28"/>
              </w:rPr>
              <w:t xml:space="preserve"> most, in an affordable package tailored to suit our needs</w:t>
            </w:r>
            <w:r w:rsidR="00FD11DB">
              <w:rPr>
                <w:color w:val="0072C6"/>
                <w:sz w:val="28"/>
                <w:szCs w:val="28"/>
              </w:rPr>
              <w:t xml:space="preserve">. Being fully integrated into a single platform, </w:t>
            </w:r>
            <w:r w:rsidR="00325EAE">
              <w:rPr>
                <w:color w:val="0072C6"/>
                <w:sz w:val="28"/>
                <w:szCs w:val="28"/>
              </w:rPr>
              <w:t xml:space="preserve">the Hosted </w:t>
            </w:r>
            <w:r w:rsidR="00FD11DB">
              <w:rPr>
                <w:color w:val="0072C6"/>
                <w:sz w:val="28"/>
                <w:szCs w:val="28"/>
              </w:rPr>
              <w:t xml:space="preserve">Lync </w:t>
            </w:r>
            <w:r w:rsidR="00325EAE">
              <w:rPr>
                <w:color w:val="0072C6"/>
                <w:sz w:val="28"/>
                <w:szCs w:val="28"/>
              </w:rPr>
              <w:t>solution</w:t>
            </w:r>
            <w:r w:rsidR="00FD11DB">
              <w:rPr>
                <w:color w:val="0072C6"/>
                <w:sz w:val="28"/>
                <w:szCs w:val="28"/>
              </w:rPr>
              <w:t xml:space="preserve"> offer</w:t>
            </w:r>
            <w:r w:rsidR="00325EAE">
              <w:rPr>
                <w:color w:val="0072C6"/>
                <w:sz w:val="28"/>
                <w:szCs w:val="28"/>
              </w:rPr>
              <w:t>ed</w:t>
            </w:r>
            <w:r w:rsidR="00FD11DB">
              <w:rPr>
                <w:color w:val="0072C6"/>
                <w:sz w:val="28"/>
                <w:szCs w:val="28"/>
              </w:rPr>
              <w:t xml:space="preserve"> superior ease of use</w:t>
            </w:r>
            <w:r w:rsidR="00325EAE">
              <w:rPr>
                <w:color w:val="0072C6"/>
                <w:sz w:val="28"/>
                <w:szCs w:val="28"/>
              </w:rPr>
              <w:t xml:space="preserve"> and better economics than Cisco, all through a single vendor.</w:t>
            </w:r>
            <w:r>
              <w:rPr>
                <w:color w:val="0072C6"/>
                <w:sz w:val="28"/>
                <w:szCs w:val="28"/>
              </w:rPr>
              <w:t>”</w:t>
            </w:r>
          </w:p>
          <w:p w14:paraId="6CCACA84" w14:textId="77777777" w:rsidR="00E15B0A" w:rsidRPr="00E15B0A" w:rsidRDefault="00CD1176" w:rsidP="00E15B0A">
            <w:pPr>
              <w:jc w:val="right"/>
            </w:pPr>
            <w:r>
              <w:rPr>
                <w:color w:val="0072C6"/>
              </w:rPr>
              <w:t>Marc Lloyd</w:t>
            </w:r>
            <w:r w:rsidR="00E15B0A" w:rsidRPr="00E15B0A">
              <w:rPr>
                <w:color w:val="0072C6"/>
              </w:rPr>
              <w:t xml:space="preserve">, </w:t>
            </w:r>
            <w:r>
              <w:rPr>
                <w:color w:val="0072C6"/>
              </w:rPr>
              <w:t>Managing Director</w:t>
            </w:r>
            <w:r w:rsidR="00E15B0A" w:rsidRPr="00E15B0A">
              <w:rPr>
                <w:color w:val="0072C6"/>
              </w:rPr>
              <w:t xml:space="preserve">, </w:t>
            </w:r>
            <w:r>
              <w:rPr>
                <w:color w:val="0072C6"/>
              </w:rPr>
              <w:t>NuTerra</w:t>
            </w:r>
          </w:p>
          <w:p w14:paraId="3AC81686" w14:textId="77777777" w:rsidR="00E15B0A" w:rsidRDefault="00E15B0A" w:rsidP="00E15B0A">
            <w:pPr>
              <w:jc w:val="center"/>
            </w:pPr>
          </w:p>
        </w:tc>
      </w:tr>
      <w:tr w:rsidR="005D2BA9" w14:paraId="0DD2C1D4" w14:textId="77777777" w:rsidTr="00D130CE">
        <w:trPr>
          <w:trHeight w:val="7550"/>
        </w:trPr>
        <w:tc>
          <w:tcPr>
            <w:tcW w:w="3780" w:type="dxa"/>
            <w:gridSpan w:val="2"/>
          </w:tcPr>
          <w:p w14:paraId="23E7AECD" w14:textId="77777777" w:rsidR="005D2BA9" w:rsidRPr="00FE1731" w:rsidRDefault="00D706D9">
            <w:pPr>
              <w:rPr>
                <w:b/>
                <w:sz w:val="28"/>
                <w:szCs w:val="28"/>
              </w:rPr>
            </w:pPr>
            <w:r w:rsidRPr="00FE1731">
              <w:rPr>
                <w:b/>
                <w:sz w:val="28"/>
                <w:szCs w:val="28"/>
              </w:rPr>
              <w:t>Overview</w:t>
            </w:r>
          </w:p>
          <w:p w14:paraId="0A29A327" w14:textId="77777777" w:rsidR="00D706D9" w:rsidRDefault="00D706D9">
            <w:r w:rsidRPr="00D706D9">
              <w:rPr>
                <w:b/>
              </w:rPr>
              <w:t>Country or Region</w:t>
            </w:r>
            <w:r>
              <w:t xml:space="preserve">: </w:t>
            </w:r>
            <w:r w:rsidR="001B037D">
              <w:t>EMEA</w:t>
            </w:r>
          </w:p>
          <w:p w14:paraId="7A64B6E0" w14:textId="77777777" w:rsidR="00D706D9" w:rsidRDefault="00D706D9">
            <w:r w:rsidRPr="00D706D9">
              <w:rPr>
                <w:b/>
              </w:rPr>
              <w:t>Industry</w:t>
            </w:r>
            <w:r>
              <w:t xml:space="preserve">: </w:t>
            </w:r>
            <w:r w:rsidR="00BA3BFA">
              <w:t>Commercial real estate property management company</w:t>
            </w:r>
          </w:p>
          <w:p w14:paraId="04C8B9EC" w14:textId="77777777" w:rsidR="00D706D9" w:rsidRDefault="00D706D9"/>
          <w:p w14:paraId="239140AB" w14:textId="77777777" w:rsidR="00D706D9" w:rsidRPr="00D706D9" w:rsidRDefault="00D706D9">
            <w:pPr>
              <w:rPr>
                <w:b/>
              </w:rPr>
            </w:pPr>
            <w:r w:rsidRPr="00D706D9">
              <w:rPr>
                <w:b/>
              </w:rPr>
              <w:t>Customer Profile</w:t>
            </w:r>
          </w:p>
          <w:p w14:paraId="166AA0DD" w14:textId="77777777" w:rsidR="00443013" w:rsidRDefault="00B96079" w:rsidP="00D706D9">
            <w:r w:rsidRPr="00B96079">
              <w:t>NuTerra is an independently owned and operated, full service real estate development, construction, marketi</w:t>
            </w:r>
            <w:r>
              <w:t>ng, and asset management firm.</w:t>
            </w:r>
          </w:p>
          <w:p w14:paraId="13A9EF5E" w14:textId="77777777" w:rsidR="00B96079" w:rsidRDefault="00B96079" w:rsidP="00D706D9">
            <w:pPr>
              <w:rPr>
                <w:b/>
              </w:rPr>
            </w:pPr>
          </w:p>
          <w:p w14:paraId="79509BA6" w14:textId="77777777" w:rsidR="00D706D9" w:rsidRPr="00D706D9" w:rsidRDefault="00D706D9" w:rsidP="00D706D9">
            <w:pPr>
              <w:rPr>
                <w:b/>
              </w:rPr>
            </w:pPr>
            <w:r w:rsidRPr="00D706D9">
              <w:rPr>
                <w:b/>
              </w:rPr>
              <w:t>Business Situation</w:t>
            </w:r>
          </w:p>
          <w:p w14:paraId="2470197B" w14:textId="77777777" w:rsidR="00D706D9" w:rsidRDefault="004E5724">
            <w:r>
              <w:t>Needed better integration for improved support and superior ease of use.</w:t>
            </w:r>
          </w:p>
          <w:p w14:paraId="7B8E45FE" w14:textId="77777777" w:rsidR="00D706D9" w:rsidRDefault="00D706D9"/>
          <w:p w14:paraId="1C2017F6" w14:textId="77777777" w:rsidR="00D706D9" w:rsidRPr="00D706D9" w:rsidRDefault="00D706D9" w:rsidP="00D706D9">
            <w:pPr>
              <w:rPr>
                <w:b/>
              </w:rPr>
            </w:pPr>
            <w:r w:rsidRPr="00D706D9">
              <w:rPr>
                <w:b/>
              </w:rPr>
              <w:t>Solution</w:t>
            </w:r>
          </w:p>
          <w:p w14:paraId="1644076B" w14:textId="77777777" w:rsidR="00690741" w:rsidRDefault="0084105B">
            <w:r>
              <w:t>NuTerra</w:t>
            </w:r>
            <w:r w:rsidR="0071069C">
              <w:t xml:space="preserve"> m</w:t>
            </w:r>
            <w:r w:rsidR="00196862">
              <w:t xml:space="preserve">igrated from </w:t>
            </w:r>
            <w:r w:rsidR="0071069C">
              <w:t xml:space="preserve">their Cisco </w:t>
            </w:r>
            <w:r w:rsidR="004E5724">
              <w:t>Jabber</w:t>
            </w:r>
            <w:r w:rsidR="0071069C">
              <w:t xml:space="preserve"> </w:t>
            </w:r>
            <w:r w:rsidR="0078649D">
              <w:t xml:space="preserve">plus WebEx </w:t>
            </w:r>
            <w:r w:rsidR="0071069C">
              <w:t xml:space="preserve">solution to </w:t>
            </w:r>
            <w:r>
              <w:t>CallTower’s</w:t>
            </w:r>
            <w:r w:rsidR="0071069C">
              <w:t xml:space="preserve"> hosted </w:t>
            </w:r>
            <w:r w:rsidR="00BB33FC">
              <w:t xml:space="preserve">Microsoft </w:t>
            </w:r>
            <w:r w:rsidR="0071069C">
              <w:t>Lync solution</w:t>
            </w:r>
            <w:r w:rsidR="00911EB3">
              <w:t>.</w:t>
            </w:r>
          </w:p>
          <w:p w14:paraId="4ADD5F8C" w14:textId="77777777" w:rsidR="00690741" w:rsidRDefault="00690741"/>
          <w:p w14:paraId="29A7693C" w14:textId="77777777" w:rsidR="00D706D9" w:rsidRPr="00D706D9" w:rsidRDefault="00D706D9">
            <w:pPr>
              <w:rPr>
                <w:b/>
              </w:rPr>
            </w:pPr>
            <w:r w:rsidRPr="00D706D9">
              <w:rPr>
                <w:b/>
              </w:rPr>
              <w:t>Benefits</w:t>
            </w:r>
          </w:p>
          <w:p w14:paraId="167CE171" w14:textId="77777777" w:rsidR="009A7E90" w:rsidRDefault="00BB33FC" w:rsidP="00D130CE">
            <w:pPr>
              <w:pStyle w:val="ListParagraph"/>
              <w:numPr>
                <w:ilvl w:val="0"/>
                <w:numId w:val="1"/>
              </w:numPr>
              <w:ind w:left="522"/>
            </w:pPr>
            <w:r>
              <w:t>One Call for Support</w:t>
            </w:r>
          </w:p>
          <w:p w14:paraId="4FE159D5" w14:textId="77777777" w:rsidR="009A7E90" w:rsidRDefault="00BB33FC" w:rsidP="00D130CE">
            <w:pPr>
              <w:pStyle w:val="ListParagraph"/>
              <w:numPr>
                <w:ilvl w:val="0"/>
                <w:numId w:val="1"/>
              </w:numPr>
              <w:ind w:left="522"/>
            </w:pPr>
            <w:r>
              <w:t>Better Collaboration</w:t>
            </w:r>
          </w:p>
          <w:p w14:paraId="1340198C" w14:textId="77777777" w:rsidR="00D706D9" w:rsidRDefault="00C9500D" w:rsidP="00C4458C">
            <w:pPr>
              <w:pStyle w:val="ListParagraph"/>
              <w:numPr>
                <w:ilvl w:val="0"/>
                <w:numId w:val="1"/>
              </w:numPr>
              <w:ind w:left="522"/>
            </w:pPr>
            <w:r w:rsidRPr="00FB0377">
              <w:rPr>
                <w:noProof/>
              </w:rPr>
              <w:drawing>
                <wp:anchor distT="0" distB="0" distL="114300" distR="114300" simplePos="0" relativeHeight="251668480" behindDoc="0" locked="0" layoutInCell="1" allowOverlap="1" wp14:anchorId="49D10F18" wp14:editId="743CDA2A">
                  <wp:simplePos x="0" y="0"/>
                  <wp:positionH relativeFrom="column">
                    <wp:posOffset>-15240</wp:posOffset>
                  </wp:positionH>
                  <wp:positionV relativeFrom="page">
                    <wp:posOffset>4243705</wp:posOffset>
                  </wp:positionV>
                  <wp:extent cx="1985022" cy="495300"/>
                  <wp:effectExtent l="0" t="0" r="0" b="0"/>
                  <wp:wrapNone/>
                  <wp:docPr id="5" name="Picture 5" descr="C:\Users\Bill\AppData\Local\Microsoft\Windows\Temporary Internet Files\Content.Outlook\HBI9920W\calltowerlogo_color_bold ta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Bill\AppData\Local\Microsoft\Windows\Temporary Internet Files\Content.Outlook\HBI9920W\calltowerlogo_color_bold tag.jpg"/>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985022" cy="4953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BB33FC">
              <w:t>Better Integration</w:t>
            </w:r>
          </w:p>
        </w:tc>
        <w:tc>
          <w:tcPr>
            <w:tcW w:w="7020" w:type="dxa"/>
          </w:tcPr>
          <w:p w14:paraId="1D20C92F" w14:textId="383E5232" w:rsidR="00A92FB5" w:rsidRDefault="00855C3B" w:rsidP="00855C3B">
            <w:r>
              <w:rPr>
                <w:sz w:val="28"/>
                <w:szCs w:val="28"/>
              </w:rPr>
              <w:t>Previously</w:t>
            </w:r>
            <w:r w:rsidR="002620A5">
              <w:rPr>
                <w:sz w:val="28"/>
                <w:szCs w:val="28"/>
              </w:rPr>
              <w:t xml:space="preserve"> a Cisco </w:t>
            </w:r>
            <w:r w:rsidR="004E5724">
              <w:rPr>
                <w:sz w:val="28"/>
                <w:szCs w:val="28"/>
              </w:rPr>
              <w:t>unified communications</w:t>
            </w:r>
            <w:r w:rsidR="002620A5">
              <w:rPr>
                <w:sz w:val="28"/>
                <w:szCs w:val="28"/>
              </w:rPr>
              <w:t xml:space="preserve"> user, NuTerra’s telephony infrastructure was due for an upgrade so they began considering their options. </w:t>
            </w:r>
            <w:r w:rsidR="00BA3BFA">
              <w:rPr>
                <w:sz w:val="28"/>
                <w:szCs w:val="28"/>
              </w:rPr>
              <w:t>The</w:t>
            </w:r>
            <w:r w:rsidR="00CC39DA">
              <w:rPr>
                <w:sz w:val="28"/>
                <w:szCs w:val="28"/>
              </w:rPr>
              <w:t>ir</w:t>
            </w:r>
            <w:r w:rsidR="00BA3BFA">
              <w:rPr>
                <w:sz w:val="28"/>
                <w:szCs w:val="28"/>
              </w:rPr>
              <w:t xml:space="preserve"> most significant point of contention </w:t>
            </w:r>
            <w:r w:rsidR="000A0588">
              <w:rPr>
                <w:sz w:val="28"/>
                <w:szCs w:val="28"/>
              </w:rPr>
              <w:t xml:space="preserve">with the previous solution </w:t>
            </w:r>
            <w:r w:rsidR="00BA3BFA">
              <w:rPr>
                <w:sz w:val="28"/>
                <w:szCs w:val="28"/>
              </w:rPr>
              <w:t xml:space="preserve">was the complexity of </w:t>
            </w:r>
            <w:r w:rsidR="00CC39DA">
              <w:rPr>
                <w:sz w:val="28"/>
                <w:szCs w:val="28"/>
              </w:rPr>
              <w:t>Cisco’s</w:t>
            </w:r>
            <w:r w:rsidR="00BA3BFA">
              <w:rPr>
                <w:sz w:val="28"/>
                <w:szCs w:val="28"/>
              </w:rPr>
              <w:t xml:space="preserve"> non-inte</w:t>
            </w:r>
            <w:r w:rsidR="00CC39DA">
              <w:rPr>
                <w:sz w:val="28"/>
                <w:szCs w:val="28"/>
              </w:rPr>
              <w:t xml:space="preserve">grated infrastructure that complicated </w:t>
            </w:r>
            <w:r w:rsidR="00B15C47">
              <w:rPr>
                <w:sz w:val="28"/>
                <w:szCs w:val="28"/>
              </w:rPr>
              <w:t>support, interfered with usability, and</w:t>
            </w:r>
            <w:r w:rsidR="00CC39DA">
              <w:rPr>
                <w:sz w:val="28"/>
                <w:szCs w:val="28"/>
              </w:rPr>
              <w:t xml:space="preserve"> increased costs.</w:t>
            </w:r>
            <w:r w:rsidR="00B15C47">
              <w:rPr>
                <w:sz w:val="28"/>
                <w:szCs w:val="28"/>
              </w:rPr>
              <w:t xml:space="preserve"> This made CallTower’s hosted </w:t>
            </w:r>
            <w:r w:rsidR="00BB33FC">
              <w:rPr>
                <w:sz w:val="28"/>
                <w:szCs w:val="28"/>
              </w:rPr>
              <w:t xml:space="preserve">Microsoft </w:t>
            </w:r>
            <w:r w:rsidR="00B15C47">
              <w:rPr>
                <w:sz w:val="28"/>
                <w:szCs w:val="28"/>
              </w:rPr>
              <w:t xml:space="preserve">Lync </w:t>
            </w:r>
            <w:r>
              <w:rPr>
                <w:sz w:val="28"/>
                <w:szCs w:val="28"/>
              </w:rPr>
              <w:t>unified communications</w:t>
            </w:r>
            <w:r w:rsidR="00B15C47">
              <w:rPr>
                <w:sz w:val="28"/>
                <w:szCs w:val="28"/>
              </w:rPr>
              <w:t xml:space="preserve"> </w:t>
            </w:r>
            <w:r>
              <w:rPr>
                <w:sz w:val="28"/>
                <w:szCs w:val="28"/>
              </w:rPr>
              <w:t>s</w:t>
            </w:r>
            <w:r w:rsidR="00B15C47">
              <w:rPr>
                <w:sz w:val="28"/>
                <w:szCs w:val="28"/>
              </w:rPr>
              <w:t>olution with integrated functionality, all managed under one vendor</w:t>
            </w:r>
            <w:r w:rsidR="00256AA5">
              <w:rPr>
                <w:sz w:val="28"/>
                <w:szCs w:val="28"/>
              </w:rPr>
              <w:t>,</w:t>
            </w:r>
            <w:r w:rsidR="00B15C47">
              <w:rPr>
                <w:sz w:val="28"/>
                <w:szCs w:val="28"/>
              </w:rPr>
              <w:t xml:space="preserve"> stand out as a superior option. </w:t>
            </w:r>
            <w:r w:rsidR="000A0588">
              <w:rPr>
                <w:sz w:val="28"/>
                <w:szCs w:val="28"/>
              </w:rPr>
              <w:t xml:space="preserve">What sweetened the deal was the modern functionality such as desktop sharing and </w:t>
            </w:r>
            <w:r w:rsidR="006476B2">
              <w:rPr>
                <w:sz w:val="28"/>
                <w:szCs w:val="28"/>
              </w:rPr>
              <w:t xml:space="preserve">simplified meeting options. </w:t>
            </w:r>
            <w:r w:rsidR="00B15C47">
              <w:rPr>
                <w:sz w:val="28"/>
                <w:szCs w:val="28"/>
              </w:rPr>
              <w:t xml:space="preserve">Even better, </w:t>
            </w:r>
            <w:r w:rsidR="00B531ED">
              <w:rPr>
                <w:sz w:val="28"/>
                <w:szCs w:val="28"/>
              </w:rPr>
              <w:t xml:space="preserve">by </w:t>
            </w:r>
            <w:r w:rsidR="00B15C47">
              <w:rPr>
                <w:sz w:val="28"/>
                <w:szCs w:val="28"/>
              </w:rPr>
              <w:t xml:space="preserve">moving to a hosted solution there was no up-front </w:t>
            </w:r>
            <w:r w:rsidR="004E5724">
              <w:rPr>
                <w:sz w:val="28"/>
                <w:szCs w:val="28"/>
              </w:rPr>
              <w:t xml:space="preserve">infrastructure </w:t>
            </w:r>
            <w:r w:rsidR="00B15C47">
              <w:rPr>
                <w:sz w:val="28"/>
                <w:szCs w:val="28"/>
              </w:rPr>
              <w:t>expenditure supersized for future growth</w:t>
            </w:r>
            <w:r w:rsidR="00B531ED">
              <w:rPr>
                <w:sz w:val="28"/>
                <w:szCs w:val="28"/>
              </w:rPr>
              <w:t>;</w:t>
            </w:r>
            <w:r w:rsidR="00B15C47">
              <w:rPr>
                <w:sz w:val="28"/>
                <w:szCs w:val="28"/>
              </w:rPr>
              <w:t xml:space="preserve"> just an easy per user monthly payment that </w:t>
            </w:r>
            <w:r w:rsidR="00144314">
              <w:rPr>
                <w:sz w:val="28"/>
                <w:szCs w:val="28"/>
              </w:rPr>
              <w:t xml:space="preserve">could </w:t>
            </w:r>
            <w:r w:rsidR="00B15C47">
              <w:rPr>
                <w:sz w:val="28"/>
                <w:szCs w:val="28"/>
              </w:rPr>
              <w:t>be scaled as needed.</w:t>
            </w:r>
            <w:r w:rsidR="00C9500D">
              <w:rPr>
                <w:noProof/>
              </w:rPr>
              <w:drawing>
                <wp:anchor distT="0" distB="0" distL="114300" distR="114300" simplePos="0" relativeHeight="251660288" behindDoc="1" locked="0" layoutInCell="1" allowOverlap="1" wp14:anchorId="5D8A8447" wp14:editId="26017DEC">
                  <wp:simplePos x="0" y="0"/>
                  <wp:positionH relativeFrom="column">
                    <wp:posOffset>1604645</wp:posOffset>
                  </wp:positionH>
                  <wp:positionV relativeFrom="page">
                    <wp:posOffset>4045585</wp:posOffset>
                  </wp:positionV>
                  <wp:extent cx="2664460" cy="98171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664460" cy="981710"/>
                          </a:xfrm>
                          <a:prstGeom prst="rect">
                            <a:avLst/>
                          </a:prstGeom>
                          <a:noFill/>
                        </pic:spPr>
                      </pic:pic>
                    </a:graphicData>
                  </a:graphic>
                </wp:anchor>
              </w:drawing>
            </w:r>
            <w:r w:rsidR="006476B2">
              <w:rPr>
                <w:sz w:val="28"/>
                <w:szCs w:val="28"/>
              </w:rPr>
              <w:t xml:space="preserve"> The move to CallTower’s hosted Lync solution saved NuTerra money, simplified support, and provided additional functionality that NuTerra employees </w:t>
            </w:r>
            <w:r w:rsidR="009A6A05">
              <w:rPr>
                <w:sz w:val="28"/>
                <w:szCs w:val="28"/>
              </w:rPr>
              <w:t xml:space="preserve">could </w:t>
            </w:r>
            <w:r w:rsidR="006476B2">
              <w:rPr>
                <w:sz w:val="28"/>
                <w:szCs w:val="28"/>
              </w:rPr>
              <w:t>actually use.</w:t>
            </w:r>
          </w:p>
        </w:tc>
      </w:tr>
    </w:tbl>
    <w:p w14:paraId="6962ACDE" w14:textId="77777777" w:rsidR="00911EB3" w:rsidRDefault="00911EB3">
      <w:pPr>
        <w:rPr>
          <w:noProof/>
        </w:rPr>
        <w:sectPr w:rsidR="00911EB3" w:rsidSect="005D2BA9">
          <w:headerReference w:type="default" r:id="rId13"/>
          <w:footerReference w:type="default" r:id="rId14"/>
          <w:pgSz w:w="12240" w:h="15840"/>
          <w:pgMar w:top="1440" w:right="720" w:bottom="1440" w:left="720" w:header="720" w:footer="720" w:gutter="0"/>
          <w:cols w:space="720"/>
          <w:docGrid w:linePitch="360"/>
        </w:sectPr>
      </w:pPr>
    </w:p>
    <w:p w14:paraId="098EAC19" w14:textId="77777777" w:rsidR="004127BA" w:rsidRDefault="004E44BC" w:rsidP="00592AD8">
      <w:pPr>
        <w:pStyle w:val="Heading1"/>
      </w:pPr>
      <w:r>
        <w:lastRenderedPageBreak/>
        <w:t>Situation</w:t>
      </w:r>
    </w:p>
    <w:p w14:paraId="416D00B1" w14:textId="77777777" w:rsidR="00B96079" w:rsidRDefault="00B96079">
      <w:r w:rsidRPr="00B96079">
        <w:t>NuTerra is an independently owned and operated, full service real estate development, construction, marketi</w:t>
      </w:r>
      <w:r w:rsidR="004E5724">
        <w:t xml:space="preserve">ng, and asset management firm. </w:t>
      </w:r>
      <w:r>
        <w:t>Their</w:t>
      </w:r>
      <w:r w:rsidRPr="00B96079">
        <w:t xml:space="preserve"> skilled team provides </w:t>
      </w:r>
      <w:r w:rsidR="004E5724">
        <w:t>their</w:t>
      </w:r>
      <w:r w:rsidRPr="00B96079">
        <w:t xml:space="preserve"> select group of client partners with professional and personalized service tailored to the specific needs and goals of each property. </w:t>
      </w:r>
      <w:r w:rsidR="004E5724">
        <w:t>Their</w:t>
      </w:r>
      <w:r w:rsidRPr="00B96079">
        <w:t xml:space="preserve"> property management team performs repairs and maintenance, collects rents, handles security deposits, provides computerized and on-line bookkeeping services, interfaces with proprietary client software, performs regular property inspections, and m</w:t>
      </w:r>
      <w:r>
        <w:t>anages credit and collections.</w:t>
      </w:r>
      <w:r w:rsidR="00F157DE">
        <w:rPr>
          <w:noProof/>
        </w:rPr>
        <mc:AlternateContent>
          <mc:Choice Requires="wps">
            <w:drawing>
              <wp:anchor distT="0" distB="0" distL="114300" distR="114300" simplePos="0" relativeHeight="251669504" behindDoc="0" locked="0" layoutInCell="1" allowOverlap="1" wp14:anchorId="22489051" wp14:editId="54D53523">
                <wp:simplePos x="0" y="0"/>
                <wp:positionH relativeFrom="column">
                  <wp:posOffset>0</wp:posOffset>
                </wp:positionH>
                <wp:positionV relativeFrom="page">
                  <wp:posOffset>3627120</wp:posOffset>
                </wp:positionV>
                <wp:extent cx="3183255" cy="1750060"/>
                <wp:effectExtent l="0" t="0" r="17145" b="21590"/>
                <wp:wrapTopAndBottom/>
                <wp:docPr id="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83255" cy="1750060"/>
                        </a:xfrm>
                        <a:prstGeom prst="rect">
                          <a:avLst/>
                        </a:prstGeom>
                        <a:solidFill>
                          <a:srgbClr val="FFFFFF"/>
                        </a:solidFill>
                        <a:ln w="9525">
                          <a:solidFill>
                            <a:srgbClr val="000000"/>
                          </a:solidFill>
                          <a:miter lim="800000"/>
                          <a:headEnd/>
                          <a:tailEnd/>
                        </a:ln>
                      </wps:spPr>
                      <wps:txbx>
                        <w:txbxContent>
                          <w:p w14:paraId="4005BA14" w14:textId="77777777" w:rsidR="00F157DE" w:rsidRDefault="00F157DE" w:rsidP="00F157DE">
                            <w:pPr>
                              <w:rPr>
                                <w:color w:val="0072C6"/>
                                <w:sz w:val="28"/>
                                <w:szCs w:val="28"/>
                              </w:rPr>
                            </w:pPr>
                            <w:r w:rsidRPr="00EB3578">
                              <w:rPr>
                                <w:color w:val="0070C0"/>
                              </w:rPr>
                              <w:t>“</w:t>
                            </w:r>
                            <w:r w:rsidRPr="00EA4E76">
                              <w:rPr>
                                <w:color w:val="0072C6"/>
                                <w:sz w:val="28"/>
                                <w:szCs w:val="28"/>
                              </w:rPr>
                              <w:t xml:space="preserve">We wanted one start to finish platform and vendor so that we </w:t>
                            </w:r>
                            <w:r w:rsidR="00817BB2">
                              <w:rPr>
                                <w:color w:val="0072C6"/>
                                <w:sz w:val="28"/>
                                <w:szCs w:val="28"/>
                              </w:rPr>
                              <w:t xml:space="preserve">could </w:t>
                            </w:r>
                            <w:r w:rsidRPr="00EA4E76">
                              <w:rPr>
                                <w:color w:val="0072C6"/>
                                <w:sz w:val="28"/>
                                <w:szCs w:val="28"/>
                              </w:rPr>
                              <w:t xml:space="preserve">make one call if something goes wrong. We don’t want to </w:t>
                            </w:r>
                            <w:r>
                              <w:rPr>
                                <w:color w:val="0072C6"/>
                                <w:sz w:val="28"/>
                                <w:szCs w:val="28"/>
                              </w:rPr>
                              <w:t xml:space="preserve">have to </w:t>
                            </w:r>
                            <w:r w:rsidRPr="00EA4E76">
                              <w:rPr>
                                <w:color w:val="0072C6"/>
                                <w:sz w:val="28"/>
                                <w:szCs w:val="28"/>
                              </w:rPr>
                              <w:t>hunt around for who is responsible</w:t>
                            </w:r>
                            <w:r>
                              <w:rPr>
                                <w:color w:val="0072C6"/>
                                <w:sz w:val="28"/>
                                <w:szCs w:val="28"/>
                              </w:rPr>
                              <w:t>.</w:t>
                            </w:r>
                            <w:r w:rsidRPr="00E15B0A">
                              <w:rPr>
                                <w:color w:val="0072C6"/>
                                <w:sz w:val="28"/>
                                <w:szCs w:val="28"/>
                              </w:rPr>
                              <w:t>”</w:t>
                            </w:r>
                          </w:p>
                          <w:p w14:paraId="36C077FE" w14:textId="77777777" w:rsidR="00F157DE" w:rsidRDefault="00B52CA8" w:rsidP="00B52CA8">
                            <w:pPr>
                              <w:jc w:val="right"/>
                            </w:pPr>
                            <w:r w:rsidRPr="00B52CA8">
                              <w:rPr>
                                <w:color w:val="0072C6"/>
                              </w:rPr>
                              <w:t>Marc Lloyd, Managing Director, NuTerra</w:t>
                            </w:r>
                          </w:p>
                        </w:txbxContent>
                      </wps:txbx>
                      <wps:bodyPr rot="0" vert="horz" wrap="square" lIns="91440" tIns="91440" rIns="91440" bIns="91440" anchor="t" anchorCtr="0">
                        <a:spAutoFit/>
                      </wps:bodyPr>
                    </wps:wsp>
                  </a:graphicData>
                </a:graphic>
              </wp:anchor>
            </w:drawing>
          </mc:Choice>
          <mc:Fallback xmlns:w15="http://schemas.microsoft.com/office/word/2012/wordml">
            <w:pict>
              <v:shape w14:anchorId="4770F5B0" id="_x0000_s1028" type="#_x0000_t202" style="position:absolute;margin-left:0;margin-top:285.6pt;width:250.65pt;height:137.8pt;z-index:251669504;visibility:visible;mso-wrap-style:square;mso-wrap-distance-left:9pt;mso-wrap-distance-top:0;mso-wrap-distance-right:9pt;mso-wrap-distance-bottom:0;mso-position-horizontal:absolute;mso-position-horizontal-relative:text;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X6nsIgIAAE0EAAAOAAAAZHJzL2Uyb0RvYy54bWysVNtu2zAMfR+wfxD0vjhxmzU14hRdugwD&#10;ugvQ7gNoWY6FyaImKbG7ry8lJ1nQbS/D/CCQEnVEnkN6eTN0mu2l8wpNyWeTKWfSCKyV2Zb82+Pm&#10;zYIzH8DUoNHIkj9Jz29Wr18te1vIHFvUtXSMQIwvelvyNgRbZJkXrezAT9BKQ4cNug4CuW6b1Q56&#10;Qu90lk+nb7MeXW0dCuk97d6Nh3yV8JtGivClabwMTJeccgtpdWmt4pqtllBsHdhWiUMa8A9ZdKAM&#10;PXqCuoMAbOfUb1CdEg49NmEisMuwaZSQqQaqZjZ9Uc1DC1amWogcb080+f8HKz7vvzqm6pLnV5wZ&#10;6EijRzkE9g4Hlkd6eusLinqwFBcG2iaZU6ne3qP47pnBdQtmK2+dw76VUFN6s3gzO7s64vgIUvWf&#10;sKZnYBcwAQ2N6yJ3xAYjdJLp6SRNTEXQ5sVscZHP55wJOptdzUn6JF4GxfG6dT58kNixaJTckfYJ&#10;Hvb3PsR0oDiGxNc8alVvlNbJcdtqrR3bA/XJJn2pghdh2rC+5NfzfD4y8FeIafr+BNGpQA2vVVfy&#10;xSkIisjbe1Ondgyg9GhTytociIzcjSyGoRpGyY76VFg/EbMOx/6meSSjRfeTs556u+T+xw6c5Ex/&#10;NKTO9ezyMg7DuePOnercASMIquSBs9FchzRAiTd7SypuVOI3yj1mckiZejbRfpivOBTnfor69RdY&#10;PQMAAP//AwBQSwMEFAAGAAgAAAAhAAVs6v7eAAAACAEAAA8AAABkcnMvZG93bnJldi54bWxMj8FO&#10;wzAQRO9I/IO1SNyok0BKGrKpAAnRA5cWPsCNlyRqvI5st034esyJHkczmnlTrScziBM531tGSBcJ&#10;COLG6p5bhK/Pt7sChA+KtRosE8JMHtb19VWlSm3PvKXTLrQilrAvFUIXwlhK6ZuOjPILOxJH79s6&#10;o0KUrpXaqXMsN4PMkmQpjeo5LnRqpNeOmsPuaBC2q2k+bDYyk+zyl+JH8bz6eEe8vZmen0AEmsJ/&#10;GP7wIzrUkWlvj6y9GBDikYCQP6YZiGjnSXoPYo9QPCwLkHUlLw/UvwAAAP//AwBQSwECLQAUAAYA&#10;CAAAACEAtoM4kv4AAADhAQAAEwAAAAAAAAAAAAAAAAAAAAAAW0NvbnRlbnRfVHlwZXNdLnhtbFBL&#10;AQItABQABgAIAAAAIQA4/SH/1gAAAJQBAAALAAAAAAAAAAAAAAAAAC8BAABfcmVscy8ucmVsc1BL&#10;AQItABQABgAIAAAAIQA7X6nsIgIAAE0EAAAOAAAAAAAAAAAAAAAAAC4CAABkcnMvZTJvRG9jLnht&#10;bFBLAQItABQABgAIAAAAIQAFbOr+3gAAAAgBAAAPAAAAAAAAAAAAAAAAAHwEAABkcnMvZG93bnJl&#10;di54bWxQSwUGAAAAAAQABADzAAAAhwUAAAAA&#10;">
                <v:textbox style="mso-fit-shape-to-text:t" inset=",7.2pt,,7.2pt">
                  <w:txbxContent>
                    <w:p w:rsidR="00F157DE" w:rsidRDefault="00F157DE" w:rsidP="00F157DE">
                      <w:pPr>
                        <w:rPr>
                          <w:color w:val="0072C6"/>
                          <w:sz w:val="28"/>
                          <w:szCs w:val="28"/>
                        </w:rPr>
                      </w:pPr>
                      <w:r w:rsidRPr="00EB3578">
                        <w:rPr>
                          <w:color w:val="0070C0"/>
                        </w:rPr>
                        <w:t>“</w:t>
                      </w:r>
                      <w:r w:rsidRPr="00EA4E76">
                        <w:rPr>
                          <w:color w:val="0072C6"/>
                          <w:sz w:val="28"/>
                          <w:szCs w:val="28"/>
                        </w:rPr>
                        <w:t xml:space="preserve">We wanted one start to finish platform and vendor so that we </w:t>
                      </w:r>
                      <w:r w:rsidR="00817BB2">
                        <w:rPr>
                          <w:color w:val="0072C6"/>
                          <w:sz w:val="28"/>
                          <w:szCs w:val="28"/>
                        </w:rPr>
                        <w:t xml:space="preserve">could </w:t>
                      </w:r>
                      <w:r w:rsidRPr="00EA4E76">
                        <w:rPr>
                          <w:color w:val="0072C6"/>
                          <w:sz w:val="28"/>
                          <w:szCs w:val="28"/>
                        </w:rPr>
                        <w:t xml:space="preserve">make one call if something goes wrong. We don’t want to </w:t>
                      </w:r>
                      <w:r>
                        <w:rPr>
                          <w:color w:val="0072C6"/>
                          <w:sz w:val="28"/>
                          <w:szCs w:val="28"/>
                        </w:rPr>
                        <w:t xml:space="preserve">have to </w:t>
                      </w:r>
                      <w:r w:rsidRPr="00EA4E76">
                        <w:rPr>
                          <w:color w:val="0072C6"/>
                          <w:sz w:val="28"/>
                          <w:szCs w:val="28"/>
                        </w:rPr>
                        <w:t>hunt around for who is responsible</w:t>
                      </w:r>
                      <w:r>
                        <w:rPr>
                          <w:color w:val="0072C6"/>
                          <w:sz w:val="28"/>
                          <w:szCs w:val="28"/>
                        </w:rPr>
                        <w:t>.</w:t>
                      </w:r>
                      <w:r w:rsidRPr="00E15B0A">
                        <w:rPr>
                          <w:color w:val="0072C6"/>
                          <w:sz w:val="28"/>
                          <w:szCs w:val="28"/>
                        </w:rPr>
                        <w:t>”</w:t>
                      </w:r>
                    </w:p>
                    <w:p w:rsidR="00F157DE" w:rsidRDefault="00B52CA8" w:rsidP="00B52CA8">
                      <w:pPr>
                        <w:jc w:val="right"/>
                      </w:pPr>
                      <w:r w:rsidRPr="00B52CA8">
                        <w:rPr>
                          <w:color w:val="0072C6"/>
                        </w:rPr>
                        <w:t>Marc Lloyd, Managing Director, NuTerra</w:t>
                      </w:r>
                    </w:p>
                  </w:txbxContent>
                </v:textbox>
                <w10:wrap type="topAndBottom" anchory="page"/>
              </v:shape>
            </w:pict>
          </mc:Fallback>
        </mc:AlternateContent>
      </w:r>
    </w:p>
    <w:p w14:paraId="0DC05654" w14:textId="77777777" w:rsidR="0084105B" w:rsidRDefault="0084105B">
      <w:r>
        <w:t>For telephony</w:t>
      </w:r>
      <w:r w:rsidR="00085276">
        <w:t xml:space="preserve"> and collaboration</w:t>
      </w:r>
      <w:r>
        <w:t xml:space="preserve">, NuTerra had been using an aging Cisco </w:t>
      </w:r>
      <w:r w:rsidR="009B7A1D">
        <w:t>unified c</w:t>
      </w:r>
      <w:r w:rsidR="00817BB2">
        <w:t xml:space="preserve">ommunication </w:t>
      </w:r>
      <w:r>
        <w:t xml:space="preserve">solution that included </w:t>
      </w:r>
      <w:r w:rsidR="00085276">
        <w:t xml:space="preserve">a combination of </w:t>
      </w:r>
      <w:r>
        <w:t xml:space="preserve">Cisco Jabber and </w:t>
      </w:r>
      <w:r w:rsidR="00085276">
        <w:t>WebEx. However, as a solution, NuTerra employees found it to be too complex and seldom used the full functionality. The lack of integration made collaboration too cumbersome. Because the solution consisted of a number of vendors, the team also had to determine which vendor to call in case of an issue which was troublesome when it was an integration issue between two products.</w:t>
      </w:r>
    </w:p>
    <w:p w14:paraId="26BC87B2" w14:textId="77777777" w:rsidR="006F6632" w:rsidRDefault="006476B2">
      <w:r>
        <w:t xml:space="preserve">With 18 employees, NuTerra does not have </w:t>
      </w:r>
      <w:r w:rsidR="0030203A">
        <w:t>an IT</w:t>
      </w:r>
      <w:r>
        <w:t xml:space="preserve"> department. So when something goes wrong</w:t>
      </w:r>
      <w:r w:rsidR="00085276">
        <w:t xml:space="preserve"> with their communications system</w:t>
      </w:r>
      <w:r w:rsidR="0030203A">
        <w:t xml:space="preserve">, it </w:t>
      </w:r>
      <w:r w:rsidR="008D27D2">
        <w:t>can cause</w:t>
      </w:r>
      <w:r w:rsidR="0030203A">
        <w:t xml:space="preserve"> havoc at the company until they figure out who to call for support. Therefore, simplified support is of key importance. For the same reason, ease of use </w:t>
      </w:r>
      <w:r w:rsidR="008D27D2">
        <w:t xml:space="preserve">and vendor support </w:t>
      </w:r>
      <w:r w:rsidR="0030203A">
        <w:t>is key as nobody is overly technically inclined.</w:t>
      </w:r>
    </w:p>
    <w:p w14:paraId="29AE6D77" w14:textId="77777777" w:rsidR="00AF4CBF" w:rsidRDefault="00951539">
      <w:r>
        <w:lastRenderedPageBreak/>
        <w:t>From a business prospective, NuTerra employees spend a lot of time collaborating with architects and builders on construction and renovation projects. This require</w:t>
      </w:r>
      <w:r w:rsidR="00B23C0B">
        <w:t>s</w:t>
      </w:r>
      <w:r>
        <w:t xml:space="preserve"> a lot of time spent at the construction site. </w:t>
      </w:r>
      <w:r w:rsidR="00AD0B05">
        <w:t>Beyond the travel time, the conference room used for the meetings need</w:t>
      </w:r>
      <w:r w:rsidR="00817BB2">
        <w:t>s</w:t>
      </w:r>
      <w:r w:rsidR="00AD0B05">
        <w:t xml:space="preserve"> to be set up before each meeting which can be complex and error prone. </w:t>
      </w:r>
      <w:r>
        <w:t xml:space="preserve">Furthermore, this information </w:t>
      </w:r>
      <w:r w:rsidR="00B23C0B">
        <w:t>is</w:t>
      </w:r>
      <w:r>
        <w:t xml:space="preserve"> shared between employees as well as </w:t>
      </w:r>
      <w:r w:rsidR="00B23C0B">
        <w:t xml:space="preserve">future </w:t>
      </w:r>
      <w:r>
        <w:t xml:space="preserve">tenants that </w:t>
      </w:r>
      <w:r w:rsidR="002A670C">
        <w:t>would</w:t>
      </w:r>
      <w:r>
        <w:t xml:space="preserve"> ultimately reside in the renovated office space. This information </w:t>
      </w:r>
      <w:r w:rsidR="002A670C">
        <w:t>was</w:t>
      </w:r>
      <w:r>
        <w:t xml:space="preserve"> typically shared </w:t>
      </w:r>
      <w:r w:rsidR="002A670C">
        <w:t>at the office</w:t>
      </w:r>
      <w:r>
        <w:t xml:space="preserve"> </w:t>
      </w:r>
      <w:r w:rsidR="002A670C">
        <w:t>by</w:t>
      </w:r>
      <w:r>
        <w:t xml:space="preserve"> groups huddling around someone’s computer</w:t>
      </w:r>
      <w:r w:rsidR="00AD0B05">
        <w:t>.</w:t>
      </w:r>
    </w:p>
    <w:p w14:paraId="23AA31BE" w14:textId="77777777" w:rsidR="002A670C" w:rsidRDefault="002A670C">
      <w:r>
        <w:t>NuTerra needed a way to improve this collaboration process.</w:t>
      </w:r>
    </w:p>
    <w:p w14:paraId="534312C0" w14:textId="77777777" w:rsidR="004E44BC" w:rsidRDefault="004E44BC" w:rsidP="00592AD8">
      <w:pPr>
        <w:pStyle w:val="Heading1"/>
      </w:pPr>
      <w:r>
        <w:t>Solution</w:t>
      </w:r>
    </w:p>
    <w:p w14:paraId="4F332997" w14:textId="77777777" w:rsidR="00423324" w:rsidRDefault="002A670C" w:rsidP="00592AD8">
      <w:pPr>
        <w:pStyle w:val="Heading2"/>
        <w:rPr>
          <w:rFonts w:asciiTheme="minorHAnsi" w:eastAsiaTheme="minorHAnsi" w:hAnsiTheme="minorHAnsi" w:cstheme="minorBidi"/>
          <w:color w:val="auto"/>
          <w:sz w:val="22"/>
          <w:szCs w:val="22"/>
        </w:rPr>
      </w:pPr>
      <w:r>
        <w:rPr>
          <w:rFonts w:asciiTheme="minorHAnsi" w:eastAsiaTheme="minorHAnsi" w:hAnsiTheme="minorHAnsi" w:cstheme="minorBidi"/>
          <w:color w:val="auto"/>
          <w:sz w:val="22"/>
          <w:szCs w:val="22"/>
        </w:rPr>
        <w:t>NuTerra decided to move to CallTower’s Hosted Lync Solution. As a hosted solution, there was no upfront capital requirement, just a simple monthly per user cost. As CallTower is responsible for the entire solution, there is only one number to call if anything goes wrong.</w:t>
      </w:r>
    </w:p>
    <w:p w14:paraId="78CF5786" w14:textId="77777777" w:rsidR="004E44BC" w:rsidRDefault="00B23C0B" w:rsidP="00592AD8">
      <w:pPr>
        <w:pStyle w:val="Heading2"/>
      </w:pPr>
      <w:r>
        <w:t>CallTower’s Hosted Lync Solution</w:t>
      </w:r>
    </w:p>
    <w:p w14:paraId="455DAF6F" w14:textId="77777777" w:rsidR="00626114" w:rsidRDefault="00B23C0B">
      <w:r>
        <w:t>CallTower’s hosted Lync solution provides a number of options to allow the customer to tailor their p</w:t>
      </w:r>
      <w:r w:rsidR="00AC40BB">
        <w:t xml:space="preserve">ackage to suit their own needs. Based on the selected package, CallTower provides setup, migration services, training, and ongoing </w:t>
      </w:r>
      <w:r w:rsidR="00B14092">
        <w:t xml:space="preserve">24/7 local </w:t>
      </w:r>
      <w:r w:rsidR="00AC40BB">
        <w:t>support.</w:t>
      </w:r>
    </w:p>
    <w:p w14:paraId="362003A0" w14:textId="77777777" w:rsidR="00626114" w:rsidRDefault="00AC40BB" w:rsidP="00626114">
      <w:pPr>
        <w:pStyle w:val="Heading3"/>
      </w:pPr>
      <w:r>
        <w:t xml:space="preserve">NuTerrra’s </w:t>
      </w:r>
      <w:r w:rsidR="00B23C0B">
        <w:t>Configuration</w:t>
      </w:r>
    </w:p>
    <w:p w14:paraId="0537E3DA" w14:textId="4EF0DDEF" w:rsidR="00186AAC" w:rsidRDefault="00B23C0B">
      <w:r>
        <w:t xml:space="preserve">NuTerra is currently set up with a Lync/Exchange/Voice integration package. This allows calls to be made directly from Lync to both internal and external contacts. Messages including voice messages are consolidated by Exchange into each employee’s Outlook inbox. </w:t>
      </w:r>
      <w:r w:rsidR="00AC40BB">
        <w:t>The voice integration is also used to set up the conference bridge so that external contacts have the option to call into a meeting if needed. Finally, Lync integration provides presence information to function with the Microsoft Office suit</w:t>
      </w:r>
      <w:r w:rsidR="00817BB2">
        <w:t>e</w:t>
      </w:r>
      <w:r w:rsidR="00AC40BB">
        <w:t xml:space="preserve"> to </w:t>
      </w:r>
      <w:r w:rsidR="00A20249">
        <w:t xml:space="preserve">enable </w:t>
      </w:r>
      <w:r w:rsidR="00AC40BB">
        <w:t>collaboration and communications directly from the various products.</w:t>
      </w:r>
    </w:p>
    <w:p w14:paraId="4C2CC3B0" w14:textId="77777777" w:rsidR="00626114" w:rsidRDefault="00AA0672" w:rsidP="00626114">
      <w:pPr>
        <w:pStyle w:val="Heading3"/>
      </w:pPr>
      <w:r>
        <w:t>Onboarding Process</w:t>
      </w:r>
    </w:p>
    <w:p w14:paraId="6C5C1831" w14:textId="77777777" w:rsidR="0012703A" w:rsidRDefault="00AC40BB" w:rsidP="0012703A">
      <w:r>
        <w:t>C</w:t>
      </w:r>
      <w:r w:rsidR="009502C5">
        <w:t>a</w:t>
      </w:r>
      <w:r>
        <w:t xml:space="preserve">llTower set up their solution in parallel with NuTerra’s legacy system to </w:t>
      </w:r>
      <w:r w:rsidR="00817BB2">
        <w:t>enable</w:t>
      </w:r>
      <w:r>
        <w:t xml:space="preserve"> an easy transition. Once the system was set up, employee training was provided for </w:t>
      </w:r>
      <w:r>
        <w:lastRenderedPageBreak/>
        <w:t xml:space="preserve">both the </w:t>
      </w:r>
      <w:r w:rsidR="007205FC">
        <w:t xml:space="preserve">Lync </w:t>
      </w:r>
      <w:r>
        <w:t>software</w:t>
      </w:r>
      <w:r w:rsidR="007205FC">
        <w:t xml:space="preserve"> client</w:t>
      </w:r>
      <w:r>
        <w:t xml:space="preserve"> </w:t>
      </w:r>
      <w:r w:rsidR="007205FC">
        <w:t>as well as</w:t>
      </w:r>
      <w:r>
        <w:t xml:space="preserve"> the </w:t>
      </w:r>
      <w:r w:rsidR="007205FC">
        <w:t xml:space="preserve">telephony </w:t>
      </w:r>
      <w:r>
        <w:t>equipment to get everyone ready to make the move. When Nu</w:t>
      </w:r>
      <w:r w:rsidR="00AA0672">
        <w:t xml:space="preserve">Terra was ready, their </w:t>
      </w:r>
      <w:r>
        <w:t>e</w:t>
      </w:r>
      <w:r w:rsidR="00817BB2">
        <w:t>-</w:t>
      </w:r>
      <w:r>
        <w:t xml:space="preserve">mail was migrated from their previous setup and phone numbers were </w:t>
      </w:r>
      <w:r w:rsidR="00AD0B05">
        <w:t>ported</w:t>
      </w:r>
      <w:r w:rsidR="00AA0672">
        <w:t xml:space="preserve"> to the new system</w:t>
      </w:r>
      <w:r>
        <w:t>.</w:t>
      </w:r>
      <w:r w:rsidR="007205FC">
        <w:t xml:space="preserve"> CallTower continued to support the employees </w:t>
      </w:r>
      <w:r w:rsidR="00BE790F">
        <w:t>after</w:t>
      </w:r>
      <w:r w:rsidR="007205FC">
        <w:t xml:space="preserve"> the transition answering </w:t>
      </w:r>
      <w:r w:rsidR="00855C3B">
        <w:rPr>
          <w:noProof/>
        </w:rPr>
        <mc:AlternateContent>
          <mc:Choice Requires="wps">
            <w:drawing>
              <wp:anchor distT="0" distB="0" distL="114300" distR="114300" simplePos="0" relativeHeight="251667456" behindDoc="0" locked="0" layoutInCell="1" allowOverlap="1" wp14:anchorId="12646505" wp14:editId="30843A79">
                <wp:simplePos x="0" y="0"/>
                <wp:positionH relativeFrom="column">
                  <wp:posOffset>-30480</wp:posOffset>
                </wp:positionH>
                <wp:positionV relativeFrom="page">
                  <wp:posOffset>2202180</wp:posOffset>
                </wp:positionV>
                <wp:extent cx="3192780" cy="3105150"/>
                <wp:effectExtent l="0" t="0" r="26670" b="13970"/>
                <wp:wrapTopAndBottom/>
                <wp:docPr id="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92780" cy="3105150"/>
                        </a:xfrm>
                        <a:prstGeom prst="rect">
                          <a:avLst/>
                        </a:prstGeom>
                        <a:solidFill>
                          <a:srgbClr val="FFFFFF"/>
                        </a:solidFill>
                        <a:ln w="9525">
                          <a:solidFill>
                            <a:srgbClr val="000000"/>
                          </a:solidFill>
                          <a:miter lim="800000"/>
                          <a:headEnd/>
                          <a:tailEnd/>
                        </a:ln>
                      </wps:spPr>
                      <wps:txbx>
                        <w:txbxContent>
                          <w:p w14:paraId="696FB944" w14:textId="77777777" w:rsidR="005D0787" w:rsidRDefault="005D0787" w:rsidP="006A7D3A">
                            <w:pPr>
                              <w:rPr>
                                <w:color w:val="0072C6"/>
                                <w:sz w:val="28"/>
                                <w:szCs w:val="28"/>
                              </w:rPr>
                            </w:pPr>
                            <w:r>
                              <w:rPr>
                                <w:color w:val="0072C6"/>
                                <w:sz w:val="28"/>
                                <w:szCs w:val="28"/>
                              </w:rPr>
                              <w:t xml:space="preserve">Compared to Cisco Jabber, from a pure ease of use prospective, Microsoft Lync </w:t>
                            </w:r>
                            <w:r w:rsidR="00C32E05">
                              <w:rPr>
                                <w:color w:val="0072C6"/>
                                <w:sz w:val="28"/>
                                <w:szCs w:val="28"/>
                              </w:rPr>
                              <w:t>has a tremendous value</w:t>
                            </w:r>
                            <w:r>
                              <w:rPr>
                                <w:color w:val="0072C6"/>
                                <w:sz w:val="28"/>
                                <w:szCs w:val="28"/>
                              </w:rPr>
                              <w:t>.</w:t>
                            </w:r>
                          </w:p>
                          <w:p w14:paraId="7E234E00" w14:textId="77777777" w:rsidR="006A7D3A" w:rsidRDefault="00B52CA8" w:rsidP="00B52CA8">
                            <w:pPr>
                              <w:jc w:val="right"/>
                            </w:pPr>
                            <w:r w:rsidRPr="00B52CA8">
                              <w:rPr>
                                <w:color w:val="0072C6"/>
                              </w:rPr>
                              <w:t>Greg Reynolds, Senior VP of Technology, Call</w:t>
                            </w:r>
                            <w:r w:rsidR="00A56288">
                              <w:rPr>
                                <w:color w:val="0072C6"/>
                              </w:rPr>
                              <w:t>T</w:t>
                            </w:r>
                            <w:r w:rsidRPr="00B52CA8">
                              <w:rPr>
                                <w:color w:val="0072C6"/>
                              </w:rPr>
                              <w:t>ower</w:t>
                            </w:r>
                          </w:p>
                        </w:txbxContent>
                      </wps:txbx>
                      <wps:bodyPr rot="0" vert="horz" wrap="square" lIns="91440" tIns="91440" rIns="91440" bIns="91440" anchor="t" anchorCtr="0">
                        <a:spAutoFit/>
                      </wps:bodyPr>
                    </wps:wsp>
                  </a:graphicData>
                </a:graphic>
                <wp14:sizeRelH relativeFrom="margin">
                  <wp14:pctWidth>0</wp14:pctWidth>
                </wp14:sizeRelH>
              </wp:anchor>
            </w:drawing>
          </mc:Choice>
          <mc:Fallback xmlns:w15="http://schemas.microsoft.com/office/word/2012/wordml">
            <w:pict>
              <v:shape w14:anchorId="14FE389C" id="_x0000_s1029" type="#_x0000_t202" style="position:absolute;margin-left:-2.4pt;margin-top:173.4pt;width:251.4pt;height:244.5pt;z-index:251667456;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nt5IgIAAE0EAAAOAAAAZHJzL2Uyb0RvYy54bWysVNuO0zAQfUfiHyy/0yTtFtqo6WrpUoS0&#10;XKRdPsBxnMbC9hjbbVK+nrHTlmqBF0QeLI9nfDxzzkxWt4NW5CCcl2AqWkxySoTh0Eizq+jXp+2r&#10;BSU+MNMwBUZU9Cg8vV2/fLHqbSmm0IFqhCMIYnzZ24p2IdgyyzzvhGZ+AlYYdLbgNAtoul3WONYj&#10;ulbZNM9fZz24xjrgwns8vR+ddJ3w21bw8LltvQhEVRRzC2l1aa3jmq1XrNw5ZjvJT2mwf8hCM2nw&#10;0QvUPQuM7J38DUpL7sBDGyYcdAZtK7lINWA1Rf6smseOWZFqQXK8vdDk/x8s/3T44ohsKjpFpQzT&#10;qNGTGAJ5CwOZRnp660uMerQYFwY8RplTqd4+AP/miYFNx8xO3DkHfSdYg+kV8WZ2dXXE8RGk7j9C&#10;g8+wfYAENLROR+6QDYLoKNPxIk1MhePhrFhO3yzQxdE3K/J5MU/iZaw8X7fOh/cCNImbijrUPsGz&#10;w4MPMR1WnkPiax6UbLZSqWS4Xb1RjhwY9sk2famCZ2HKkL6iy/l0PjLwV4g8fX+C0DJgwyupK7q4&#10;BLEy8vbONKkdA5Nq3GPKypyIjNyNLIahHpJks7M+NTRHZNbB2N84j7jpwP2gpMferqj/vmdOUKI+&#10;GFRnWdzcxGG4Nty1UV8bzHCEqmigZNxuQhqgxJu9QxW3MvEb5R4zOaWMPZtoP81XHIprO0X9+gus&#10;fwIAAP//AwBQSwMEFAAGAAgAAAAhALeJhFDgAAAACgEAAA8AAABkcnMvZG93bnJldi54bWxMj8FO&#10;wzAQRO9I/IO1SNxap21aOWmcCpAQPXBp4QPceEmixusodtuEr2c5wW1WM5p9U+xG14krDqH1pGEx&#10;T0AgVd62VGv4/HidKRAhGrKm84QaJgywK+/vCpNbf6MDXo+xFlxCITcamhj7XMpQNehMmPseib0v&#10;PzgT+RxqaQdz43LXyWWSbKQzLfGHxvT40mB1Pl6chkM2Tuf9Xi4lDetn9W1oyt7ftH58GJ+2ICKO&#10;8S8Mv/iMDiUznfyFbBCdhlnK5FHDKt2w4ECaKR530qBWawWyLOT/CeUPAAAA//8DAFBLAQItABQA&#10;BgAIAAAAIQC2gziS/gAAAOEBAAATAAAAAAAAAAAAAAAAAAAAAABbQ29udGVudF9UeXBlc10ueG1s&#10;UEsBAi0AFAAGAAgAAAAhADj9If/WAAAAlAEAAAsAAAAAAAAAAAAAAAAALwEAAF9yZWxzLy5yZWxz&#10;UEsBAi0AFAAGAAgAAAAhAG3Ke3kiAgAATQQAAA4AAAAAAAAAAAAAAAAALgIAAGRycy9lMm9Eb2Mu&#10;eG1sUEsBAi0AFAAGAAgAAAAhALeJhFDgAAAACgEAAA8AAAAAAAAAAAAAAAAAfAQAAGRycy9kb3du&#10;cmV2LnhtbFBLBQYAAAAABAAEAPMAAACJBQAAAAA=&#10;">
                <v:textbox style="mso-fit-shape-to-text:t" inset=",7.2pt,,7.2pt">
                  <w:txbxContent>
                    <w:p w:rsidR="005D0787" w:rsidRDefault="005D0787" w:rsidP="006A7D3A">
                      <w:pPr>
                        <w:rPr>
                          <w:color w:val="0072C6"/>
                          <w:sz w:val="28"/>
                          <w:szCs w:val="28"/>
                        </w:rPr>
                      </w:pPr>
                      <w:r>
                        <w:rPr>
                          <w:color w:val="0072C6"/>
                          <w:sz w:val="28"/>
                          <w:szCs w:val="28"/>
                        </w:rPr>
                        <w:t xml:space="preserve">Compared to Cisco Jabber, from a pure ease of use prospective, Microsoft Lync </w:t>
                      </w:r>
                      <w:r w:rsidR="00C32E05">
                        <w:rPr>
                          <w:color w:val="0072C6"/>
                          <w:sz w:val="28"/>
                          <w:szCs w:val="28"/>
                        </w:rPr>
                        <w:t>has a tremendous value</w:t>
                      </w:r>
                      <w:r>
                        <w:rPr>
                          <w:color w:val="0072C6"/>
                          <w:sz w:val="28"/>
                          <w:szCs w:val="28"/>
                        </w:rPr>
                        <w:t>.</w:t>
                      </w:r>
                    </w:p>
                    <w:p w:rsidR="006A7D3A" w:rsidRDefault="00B52CA8" w:rsidP="00B52CA8">
                      <w:pPr>
                        <w:jc w:val="right"/>
                      </w:pPr>
                      <w:r w:rsidRPr="00B52CA8">
                        <w:rPr>
                          <w:color w:val="0072C6"/>
                        </w:rPr>
                        <w:t>Greg Reynolds, Senior VP of Technology, Call</w:t>
                      </w:r>
                      <w:r w:rsidR="00A56288">
                        <w:rPr>
                          <w:color w:val="0072C6"/>
                        </w:rPr>
                        <w:t>T</w:t>
                      </w:r>
                      <w:r w:rsidRPr="00B52CA8">
                        <w:rPr>
                          <w:color w:val="0072C6"/>
                        </w:rPr>
                        <w:t>ower</w:t>
                      </w:r>
                    </w:p>
                  </w:txbxContent>
                </v:textbox>
                <w10:wrap type="topAndBottom" anchory="page"/>
              </v:shape>
            </w:pict>
          </mc:Fallback>
        </mc:AlternateContent>
      </w:r>
      <w:r w:rsidR="007205FC">
        <w:t>any remaining questions.</w:t>
      </w:r>
    </w:p>
    <w:p w14:paraId="2419072A" w14:textId="77777777" w:rsidR="0012703A" w:rsidRPr="0012703A" w:rsidRDefault="007B236C" w:rsidP="00AD0B05">
      <w:pPr>
        <w:pStyle w:val="Heading3"/>
      </w:pPr>
      <w:r>
        <w:t>CallTower’s Enterprise Voice</w:t>
      </w:r>
    </w:p>
    <w:p w14:paraId="6F34975E" w14:textId="77777777" w:rsidR="008E0913" w:rsidRDefault="00BE790F" w:rsidP="000862B8">
      <w:r w:rsidRPr="00BE790F">
        <w:t xml:space="preserve">CallTower leads the industry in providing hosted Microsoft Lync 2013. Lync’s telephony technology provides a secure unified communications platform, which simplifies business collaborations while relieving organizations from the costly high maintenance required by PBX systems. </w:t>
      </w:r>
      <w:r w:rsidR="00AD0B05">
        <w:t>Customers u</w:t>
      </w:r>
      <w:r w:rsidRPr="00BE790F">
        <w:t xml:space="preserve">se Lync to communicate with colleagues within the office or </w:t>
      </w:r>
      <w:r w:rsidR="00AD0B05">
        <w:t xml:space="preserve">to </w:t>
      </w:r>
      <w:r w:rsidRPr="00BE790F">
        <w:t xml:space="preserve">dial out to or receive from any public telephone with enhanced CallTower integration. CallTower supports Lync phones that plug into </w:t>
      </w:r>
      <w:r w:rsidR="00AD0B05">
        <w:t>the</w:t>
      </w:r>
      <w:r w:rsidRPr="00BE790F">
        <w:t xml:space="preserve"> computer </w:t>
      </w:r>
      <w:r w:rsidR="00817BB2">
        <w:t>using</w:t>
      </w:r>
      <w:r w:rsidR="00817BB2" w:rsidRPr="00BE790F">
        <w:t xml:space="preserve"> </w:t>
      </w:r>
      <w:r w:rsidRPr="00BE790F">
        <w:t xml:space="preserve">a USB connection </w:t>
      </w:r>
      <w:r>
        <w:t xml:space="preserve">or directly into </w:t>
      </w:r>
      <w:r w:rsidR="00AD0B05">
        <w:t>a</w:t>
      </w:r>
      <w:r>
        <w:t xml:space="preserve"> network. </w:t>
      </w:r>
      <w:r w:rsidR="00E60DA8">
        <w:t xml:space="preserve">Federation also allows Lync to work with existing Skype clients adding to ease of use. </w:t>
      </w:r>
      <w:r w:rsidRPr="00BE790F">
        <w:t>All supported devices can be purchased, rented, or lease-to-owned directly from CallTower.</w:t>
      </w:r>
    </w:p>
    <w:p w14:paraId="4F9FEB6E" w14:textId="77777777" w:rsidR="00BE790F" w:rsidRDefault="00BE790F" w:rsidP="000862B8">
      <w:r w:rsidRPr="00BE790F">
        <w:t xml:space="preserve">CallTower Messaging gives </w:t>
      </w:r>
      <w:r>
        <w:t>its customers</w:t>
      </w:r>
      <w:r w:rsidRPr="00BE790F">
        <w:t xml:space="preserve"> more optio</w:t>
      </w:r>
      <w:r>
        <w:t>ns to stay connected anywhere. Customers c</w:t>
      </w:r>
      <w:r w:rsidRPr="00BE790F">
        <w:t xml:space="preserve">heck </w:t>
      </w:r>
      <w:r>
        <w:t>their</w:t>
      </w:r>
      <w:r w:rsidRPr="00BE790F">
        <w:t xml:space="preserve"> voicemail with one click of </w:t>
      </w:r>
      <w:r>
        <w:t>their</w:t>
      </w:r>
      <w:r w:rsidRPr="00BE790F">
        <w:t xml:space="preserve"> mouse or on </w:t>
      </w:r>
      <w:r>
        <w:t>their mobile phone. They s</w:t>
      </w:r>
      <w:r w:rsidRPr="00BE790F">
        <w:t xml:space="preserve">ave time and improve collaboration by managing voice messages through </w:t>
      </w:r>
      <w:r>
        <w:t xml:space="preserve">their inbox. </w:t>
      </w:r>
      <w:r w:rsidRPr="00BE790F">
        <w:t xml:space="preserve">There is no longer a need to dial into </w:t>
      </w:r>
      <w:r>
        <w:t>their</w:t>
      </w:r>
      <w:r w:rsidRPr="00BE790F">
        <w:t xml:space="preserve"> voicemail as CallTower sends MP3 audio files of </w:t>
      </w:r>
      <w:r>
        <w:t>their</w:t>
      </w:r>
      <w:r w:rsidRPr="00BE790F">
        <w:t xml:space="preserve"> voice messages directly to </w:t>
      </w:r>
      <w:r>
        <w:t>their</w:t>
      </w:r>
      <w:r w:rsidRPr="00BE790F">
        <w:t xml:space="preserve"> inbox. </w:t>
      </w:r>
      <w:r>
        <w:t>V</w:t>
      </w:r>
      <w:r w:rsidRPr="00BE790F">
        <w:t xml:space="preserve">oice message transcriptions </w:t>
      </w:r>
      <w:r>
        <w:t>are</w:t>
      </w:r>
      <w:r w:rsidRPr="00BE790F">
        <w:t xml:space="preserve"> </w:t>
      </w:r>
      <w:r>
        <w:t xml:space="preserve">also </w:t>
      </w:r>
      <w:r w:rsidRPr="00BE790F">
        <w:t xml:space="preserve">sent directly to </w:t>
      </w:r>
      <w:r>
        <w:t>the customer’s</w:t>
      </w:r>
      <w:r w:rsidRPr="00BE790F">
        <w:t xml:space="preserve"> inbox</w:t>
      </w:r>
      <w:r>
        <w:t xml:space="preserve"> for times it is inconvenient to listen to the audio files</w:t>
      </w:r>
      <w:r w:rsidRPr="00BE790F">
        <w:t>.</w:t>
      </w:r>
    </w:p>
    <w:p w14:paraId="4517C595" w14:textId="77777777" w:rsidR="006A7D3A" w:rsidRPr="006A7D3A" w:rsidRDefault="006A7D3A" w:rsidP="006A7D3A">
      <w:pPr>
        <w:pStyle w:val="Heading2"/>
      </w:pPr>
      <w:r>
        <w:lastRenderedPageBreak/>
        <w:t>Lync Infrastructure</w:t>
      </w:r>
    </w:p>
    <w:p w14:paraId="3C03D12D" w14:textId="097EEEB9" w:rsidR="006A7D3A" w:rsidRDefault="008E0913">
      <w:r>
        <w:t xml:space="preserve">The </w:t>
      </w:r>
      <w:r w:rsidR="00B14092">
        <w:t>CallTower</w:t>
      </w:r>
      <w:r>
        <w:t xml:space="preserve"> solution is an implementation of the </w:t>
      </w:r>
      <w:r w:rsidRPr="008E0913">
        <w:t>Microsoft</w:t>
      </w:r>
      <w:r w:rsidR="00347134" w:rsidRPr="00C6010B">
        <w:t>®</w:t>
      </w:r>
      <w:r w:rsidRPr="008E0913">
        <w:t xml:space="preserve"> Lync</w:t>
      </w:r>
      <w:r w:rsidR="00347134" w:rsidRPr="00C6010B">
        <w:t>®</w:t>
      </w:r>
      <w:r w:rsidRPr="008E0913">
        <w:t xml:space="preserve"> Server 2013 Multitenant </w:t>
      </w:r>
      <w:r w:rsidR="00256AA5">
        <w:t xml:space="preserve">Hosting </w:t>
      </w:r>
      <w:r w:rsidRPr="008E0913">
        <w:t xml:space="preserve">Pack </w:t>
      </w:r>
      <w:r>
        <w:t xml:space="preserve">with </w:t>
      </w:r>
      <w:r w:rsidR="0092409E" w:rsidRPr="0092409E">
        <w:t xml:space="preserve">enterprise voice </w:t>
      </w:r>
      <w:r w:rsidR="00347134">
        <w:t>p</w:t>
      </w:r>
      <w:r w:rsidR="0092409E">
        <w:t>rovided</w:t>
      </w:r>
      <w:r>
        <w:t xml:space="preserve"> through </w:t>
      </w:r>
      <w:r w:rsidR="0092409E">
        <w:t xml:space="preserve">the </w:t>
      </w:r>
      <w:r w:rsidR="0092409E" w:rsidRPr="0092409E">
        <w:t>CallTower Public Voice Gateway</w:t>
      </w:r>
      <w:r>
        <w:t>.</w:t>
      </w:r>
    </w:p>
    <w:p w14:paraId="797C8256" w14:textId="77777777" w:rsidR="006A7D3A" w:rsidRDefault="006A7D3A" w:rsidP="006A7D3A">
      <w:pPr>
        <w:pStyle w:val="Heading3"/>
      </w:pPr>
      <w:r w:rsidRPr="006A7D3A">
        <w:t xml:space="preserve">Microsoft Lync Server 2013 Multitenant </w:t>
      </w:r>
      <w:r w:rsidR="00256AA5">
        <w:t>Hosting Pack</w:t>
      </w:r>
    </w:p>
    <w:p w14:paraId="38A11906" w14:textId="34151291" w:rsidR="006A7D3A" w:rsidRDefault="00C6010B" w:rsidP="006A7D3A">
      <w:r w:rsidRPr="00C6010B">
        <w:t xml:space="preserve">Microsoft Lync Server 2013 Multitenant </w:t>
      </w:r>
      <w:r w:rsidR="00256AA5">
        <w:t xml:space="preserve">Hosting </w:t>
      </w:r>
      <w:r w:rsidRPr="00C6010B">
        <w:t>Pack is a unified communications solution for telecommunication and hosting providers. The solution allows hosting providers to host their own fully integrated, multi-tenant unified communications service targeted to small and medium sized businesses. This is possible due to the unique multitenant aspect of the Microsoft unified communications solution making the hosting services solution cost-effective.</w:t>
      </w:r>
    </w:p>
    <w:p w14:paraId="1749D7B8" w14:textId="77777777" w:rsidR="006A7D3A" w:rsidRDefault="0092409E" w:rsidP="006A7D3A">
      <w:pPr>
        <w:pStyle w:val="Heading3"/>
      </w:pPr>
      <w:r w:rsidRPr="0092409E">
        <w:t>CallTower Public Voice Gateway</w:t>
      </w:r>
    </w:p>
    <w:p w14:paraId="06E56DD6" w14:textId="77777777" w:rsidR="00C6010B" w:rsidRPr="00165E2B" w:rsidRDefault="00C6010B" w:rsidP="00C6010B">
      <w:r>
        <w:t xml:space="preserve">The Microsoft Lync ecosystem is rich with partners allowing hosting partners to choose from many integrated services. Within the ecosystem, there are many telephony hosting partners that are easily integrated with the </w:t>
      </w:r>
      <w:r w:rsidRPr="00165E2B">
        <w:t xml:space="preserve">Microsoft Lync Server 2013 Multitenant </w:t>
      </w:r>
      <w:r w:rsidR="00256AA5">
        <w:t xml:space="preserve">Hosting </w:t>
      </w:r>
      <w:r w:rsidRPr="00165E2B">
        <w:t>Pack.</w:t>
      </w:r>
      <w:r w:rsidR="0092409E">
        <w:t xml:space="preserve"> The CallTower Public Voice Gateway uses multiple voice providers and routes each call to </w:t>
      </w:r>
      <w:r w:rsidR="0092409E" w:rsidRPr="0092409E">
        <w:t>whichever is most economical for the end customer based on call destination</w:t>
      </w:r>
      <w:r w:rsidR="0092409E">
        <w:t>.</w:t>
      </w:r>
    </w:p>
    <w:p w14:paraId="2AB362DD" w14:textId="77777777" w:rsidR="004E44BC" w:rsidRDefault="004E44BC" w:rsidP="00592AD8">
      <w:pPr>
        <w:pStyle w:val="Heading1"/>
      </w:pPr>
      <w:r>
        <w:t>Benefits</w:t>
      </w:r>
    </w:p>
    <w:p w14:paraId="3EE493FF" w14:textId="77777777" w:rsidR="004E44BC" w:rsidRDefault="00074A0C">
      <w:r>
        <w:t>By moving to CallTower’s Hosted Lync Solution, NuTerra’s employees have gained new tools that have increased collaboration</w:t>
      </w:r>
      <w:r w:rsidR="00AD0B05">
        <w:t>,</w:t>
      </w:r>
      <w:r>
        <w:t xml:space="preserve"> sav</w:t>
      </w:r>
      <w:r w:rsidR="00AD0B05">
        <w:t>ed</w:t>
      </w:r>
      <w:r>
        <w:t xml:space="preserve"> time</w:t>
      </w:r>
      <w:r w:rsidR="00AD0B05">
        <w:t>,</w:t>
      </w:r>
      <w:r>
        <w:t xml:space="preserve"> and saved the company money from </w:t>
      </w:r>
      <w:r w:rsidR="00566A90">
        <w:t>lower solution</w:t>
      </w:r>
      <w:r>
        <w:t xml:space="preserve"> costs </w:t>
      </w:r>
      <w:r w:rsidR="00256AA5">
        <w:t xml:space="preserve">due </w:t>
      </w:r>
      <w:r>
        <w:t>to saved travel expenses. There is also security in knowing that any issue can be solved by a simple call to CallTower.</w:t>
      </w:r>
    </w:p>
    <w:p w14:paraId="620E8410" w14:textId="77777777" w:rsidR="00074A0C" w:rsidRDefault="00074A0C" w:rsidP="00074A0C">
      <w:pPr>
        <w:pStyle w:val="Heading2"/>
      </w:pPr>
      <w:r>
        <w:t>One Call for Support</w:t>
      </w:r>
    </w:p>
    <w:p w14:paraId="61ED3F43" w14:textId="77777777" w:rsidR="00AA0672" w:rsidRDefault="00074A0C" w:rsidP="00074A0C">
      <w:r>
        <w:t xml:space="preserve">As a hosted solution, NuTerra has one vendor responsible for the entire UC experience. This means that if anything goes wrong, there is no more hunting around for who to call. There are no more disagreements over which product is responsible that cause endless support loops. Even more important, is that CallTower’s availability </w:t>
      </w:r>
      <w:r w:rsidR="00855C3B">
        <w:t>statistics</w:t>
      </w:r>
      <w:r>
        <w:t xml:space="preserve"> </w:t>
      </w:r>
      <w:r w:rsidR="00855C3B">
        <w:t>reflect</w:t>
      </w:r>
      <w:r>
        <w:t xml:space="preserve"> the </w:t>
      </w:r>
      <w:r>
        <w:lastRenderedPageBreak/>
        <w:t>availability of the entire service, not just a small part of it. This means that there is less likely to be any downtime requiring</w:t>
      </w:r>
      <w:r w:rsidR="00AA0672">
        <w:t xml:space="preserve"> a call. However, if the need arises, CallTower offers 24/7 local support to answer any question or solve any issue.</w:t>
      </w:r>
    </w:p>
    <w:p w14:paraId="65A0EB4B" w14:textId="77777777" w:rsidR="0042738F" w:rsidRDefault="00FB6E0F" w:rsidP="0042738F">
      <w:pPr>
        <w:pStyle w:val="Heading2"/>
      </w:pPr>
      <w:r>
        <w:t>Better Collaboration</w:t>
      </w:r>
    </w:p>
    <w:p w14:paraId="696F830C" w14:textId="77777777" w:rsidR="000862B8" w:rsidRDefault="00074A0C" w:rsidP="00FB6E0F">
      <w:r w:rsidRPr="00213AD9">
        <w:rPr>
          <w:noProof/>
        </w:rPr>
        <mc:AlternateContent>
          <mc:Choice Requires="wps">
            <w:drawing>
              <wp:anchor distT="0" distB="0" distL="114300" distR="114300" simplePos="0" relativeHeight="251666432" behindDoc="0" locked="0" layoutInCell="1" allowOverlap="1" wp14:anchorId="5BC3FCA3" wp14:editId="08BFDA67">
                <wp:simplePos x="0" y="0"/>
                <wp:positionH relativeFrom="column">
                  <wp:posOffset>-30480</wp:posOffset>
                </wp:positionH>
                <wp:positionV relativeFrom="page">
                  <wp:posOffset>4168140</wp:posOffset>
                </wp:positionV>
                <wp:extent cx="3188335" cy="2301240"/>
                <wp:effectExtent l="0" t="0" r="12065" b="19050"/>
                <wp:wrapTopAndBottom/>
                <wp:docPr id="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88335" cy="2301240"/>
                        </a:xfrm>
                        <a:prstGeom prst="rect">
                          <a:avLst/>
                        </a:prstGeom>
                        <a:solidFill>
                          <a:srgbClr val="FFFFFF"/>
                        </a:solidFill>
                        <a:ln w="9525">
                          <a:solidFill>
                            <a:srgbClr val="000000"/>
                          </a:solidFill>
                          <a:miter lim="800000"/>
                          <a:headEnd/>
                          <a:tailEnd/>
                        </a:ln>
                      </wps:spPr>
                      <wps:txbx>
                        <w:txbxContent>
                          <w:p w14:paraId="2835E4FC" w14:textId="77777777" w:rsidR="00BB300D" w:rsidRDefault="00C86041" w:rsidP="00BB300D">
                            <w:pPr>
                              <w:rPr>
                                <w:color w:val="0072C6"/>
                                <w:sz w:val="28"/>
                                <w:szCs w:val="28"/>
                              </w:rPr>
                            </w:pPr>
                            <w:r w:rsidRPr="00C86041">
                              <w:rPr>
                                <w:color w:val="0072C6"/>
                                <w:sz w:val="28"/>
                                <w:szCs w:val="28"/>
                              </w:rPr>
                              <w:t>“</w:t>
                            </w:r>
                            <w:r w:rsidR="00074A0C">
                              <w:rPr>
                                <w:color w:val="0072C6"/>
                                <w:sz w:val="28"/>
                                <w:szCs w:val="28"/>
                              </w:rPr>
                              <w:t xml:space="preserve">I used to spend a lot of time traveling to construction sites to meet with the architect and builder. I spent even more time setting up conference room equipment preparing for the meetings. Now we just meet </w:t>
                            </w:r>
                            <w:r w:rsidR="009502C5">
                              <w:rPr>
                                <w:color w:val="0072C6"/>
                                <w:sz w:val="28"/>
                                <w:szCs w:val="28"/>
                              </w:rPr>
                              <w:t xml:space="preserve">remotely </w:t>
                            </w:r>
                            <w:r w:rsidR="00074A0C">
                              <w:rPr>
                                <w:color w:val="0072C6"/>
                                <w:sz w:val="28"/>
                                <w:szCs w:val="28"/>
                              </w:rPr>
                              <w:t>from the comfort of our own desks without the need to set anything up</w:t>
                            </w:r>
                            <w:r w:rsidR="00CD1176">
                              <w:rPr>
                                <w:color w:val="0072C6"/>
                                <w:sz w:val="28"/>
                                <w:szCs w:val="28"/>
                              </w:rPr>
                              <w:t>.</w:t>
                            </w:r>
                            <w:r w:rsidR="00074A0C">
                              <w:rPr>
                                <w:color w:val="0072C6"/>
                                <w:sz w:val="28"/>
                                <w:szCs w:val="28"/>
                              </w:rPr>
                              <w:t xml:space="preserve"> Life is much easier now</w:t>
                            </w:r>
                            <w:r w:rsidR="009502C5">
                              <w:rPr>
                                <w:color w:val="0072C6"/>
                                <w:sz w:val="28"/>
                                <w:szCs w:val="28"/>
                              </w:rPr>
                              <w:t xml:space="preserve"> with this streamlined communication process</w:t>
                            </w:r>
                            <w:r w:rsidR="00074A0C">
                              <w:rPr>
                                <w:color w:val="0072C6"/>
                                <w:sz w:val="28"/>
                                <w:szCs w:val="28"/>
                              </w:rPr>
                              <w:t>.</w:t>
                            </w:r>
                            <w:r w:rsidRPr="00C86041">
                              <w:rPr>
                                <w:color w:val="0072C6"/>
                                <w:sz w:val="28"/>
                                <w:szCs w:val="28"/>
                              </w:rPr>
                              <w:t>”</w:t>
                            </w:r>
                          </w:p>
                          <w:p w14:paraId="369E6852" w14:textId="77777777" w:rsidR="008C4E3E" w:rsidRPr="00E15B0A" w:rsidRDefault="00CD1176" w:rsidP="00C4458C">
                            <w:pPr>
                              <w:spacing w:after="0"/>
                              <w:jc w:val="right"/>
                            </w:pPr>
                            <w:r w:rsidRPr="00CD1176">
                              <w:rPr>
                                <w:color w:val="0072C6"/>
                              </w:rPr>
                              <w:t>Marc Lloyd, Managing Director, NuTerra</w:t>
                            </w:r>
                          </w:p>
                        </w:txbxContent>
                      </wps:txbx>
                      <wps:bodyPr rot="0" vert="horz" wrap="square" lIns="91440" tIns="91440" rIns="91440" bIns="91440" anchor="t" anchorCtr="0">
                        <a:spAutoFit/>
                      </wps:bodyPr>
                    </wps:wsp>
                  </a:graphicData>
                </a:graphic>
              </wp:anchor>
            </w:drawing>
          </mc:Choice>
          <mc:Fallback xmlns:w15="http://schemas.microsoft.com/office/word/2012/wordml">
            <w:pict>
              <v:shape w14:anchorId="488FF784" id="_x0000_s1030" type="#_x0000_t202" style="position:absolute;margin-left:-2.4pt;margin-top:328.2pt;width:251.05pt;height:181.2pt;z-index:251666432;visibility:visible;mso-wrap-style:square;mso-wrap-distance-left:9pt;mso-wrap-distance-top:0;mso-wrap-distance-right:9pt;mso-wrap-distance-bottom:0;mso-position-horizontal:absolute;mso-position-horizontal-relative:text;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QYCIgIAAE0EAAAOAAAAZHJzL2Uyb0RvYy54bWysVNuO0zAQfUfiHyy/01zaojZqulq6FCEt&#10;C9IuHzB1nMbCN2y3yfL1jJ22VAu8IPJgeezx8ZlzxlndDEqSI3deGF3TYpJTwjUzjdD7mn592r5Z&#10;UOID6Aak0bymz9zTm/XrV6veVrw0nZENdwRBtK96W9MuBFtlmWcdV+AnxnKNm61xCgKGbp81DnpE&#10;VzIr8/xt1hvXWGcY9x5X78ZNuk74bctZ+Ny2ngcia4rcQhpdGndxzNYrqPYObCfYiQb8AwsFQuOl&#10;F6g7CEAOTvwGpQRzxps2TJhRmWlbwXiqAasp8hfVPHZgeaoFxfH2IpP/f7Ds4fjFEdHUtFxSokGh&#10;R098COSdGUgZ5emtrzDr0WJeGHAZbU6lentv2DdPtNl0oPf81jnTdxwapFfEk9nV0RHHR5Bd/8k0&#10;eA0cgklAQ+tU1A7VIIiONj1frIlUGC5Oi8ViOp1TwnCvnOZFOUvmZVCdj1vnwwduFImTmjr0PsHD&#10;8d6HSAeqc0q8zRspmq2QMgVuv9tIR46AfbJNX6rgRZrUpK/pcl7ORwX+CpGn708QSgRseClUTReX&#10;JKiibu91k9oxgJDjHClLfRIyajeqGIbdkCybnf3ZmeYZlXVm7G98jzjpjPtBSY+9XVP//QCOUyI/&#10;anRnWcxQPRKuA3cd7K4D0AyhahooGaebkB5Q0s3eootbkfSNdo9MTpSxZ5Psp/cVH8V1nLJ+/QXW&#10;PwEAAP//AwBQSwMEFAAGAAgAAAAhAMDagmHhAAAACwEAAA8AAABkcnMvZG93bnJldi54bWxMj0FO&#10;wzAQRfdI3MEaJHat05KGJI1TARKiCzYtHMCNp0nUeBzFbptweoYVXY7+0/9vis1oO3HBwbeOFCzm&#10;EQikypmWagXfX++zFIQPmozuHKGCCT1syvu7QufGXWmHl32oBZeQz7WCJoQ+l9JXDVrt565H4uzo&#10;BqsDn0MtzaCvXG47uYyiRFrdEi80use3BqvT/mwV7LJxOm23cilpWL2mP5qm7PNDqceH8WUNIuAY&#10;/mH402d1KNnp4M5kvOgUzGI2DwqSVRKDYCDOnp9AHJiMFmkKsizk7Q/lLwAAAP//AwBQSwECLQAU&#10;AAYACAAAACEAtoM4kv4AAADhAQAAEwAAAAAAAAAAAAAAAAAAAAAAW0NvbnRlbnRfVHlwZXNdLnht&#10;bFBLAQItABQABgAIAAAAIQA4/SH/1gAAAJQBAAALAAAAAAAAAAAAAAAAAC8BAABfcmVscy8ucmVs&#10;c1BLAQItABQABgAIAAAAIQAsJQYCIgIAAE0EAAAOAAAAAAAAAAAAAAAAAC4CAABkcnMvZTJvRG9j&#10;LnhtbFBLAQItABQABgAIAAAAIQDA2oJh4QAAAAsBAAAPAAAAAAAAAAAAAAAAAHwEAABkcnMvZG93&#10;bnJldi54bWxQSwUGAAAAAAQABADzAAAAigUAAAAA&#10;">
                <v:textbox style="mso-fit-shape-to-text:t" inset=",7.2pt,,7.2pt">
                  <w:txbxContent>
                    <w:p w:rsidR="00BB300D" w:rsidRDefault="00C86041" w:rsidP="00BB300D">
                      <w:pPr>
                        <w:rPr>
                          <w:color w:val="0072C6"/>
                          <w:sz w:val="28"/>
                          <w:szCs w:val="28"/>
                        </w:rPr>
                      </w:pPr>
                      <w:r w:rsidRPr="00C86041">
                        <w:rPr>
                          <w:color w:val="0072C6"/>
                          <w:sz w:val="28"/>
                          <w:szCs w:val="28"/>
                        </w:rPr>
                        <w:t>“</w:t>
                      </w:r>
                      <w:r w:rsidR="00074A0C">
                        <w:rPr>
                          <w:color w:val="0072C6"/>
                          <w:sz w:val="28"/>
                          <w:szCs w:val="28"/>
                        </w:rPr>
                        <w:t xml:space="preserve">I used to spend a lot of time traveling to construction sites to meet with the architect and builder. I spent even more time setting up conference room equipment preparing for the meetings. Now we just meet </w:t>
                      </w:r>
                      <w:r w:rsidR="009502C5">
                        <w:rPr>
                          <w:color w:val="0072C6"/>
                          <w:sz w:val="28"/>
                          <w:szCs w:val="28"/>
                        </w:rPr>
                        <w:t xml:space="preserve">remotely </w:t>
                      </w:r>
                      <w:r w:rsidR="00074A0C">
                        <w:rPr>
                          <w:color w:val="0072C6"/>
                          <w:sz w:val="28"/>
                          <w:szCs w:val="28"/>
                        </w:rPr>
                        <w:t>from the comfort of our own desks without the need to set anything up</w:t>
                      </w:r>
                      <w:r w:rsidR="00CD1176">
                        <w:rPr>
                          <w:color w:val="0072C6"/>
                          <w:sz w:val="28"/>
                          <w:szCs w:val="28"/>
                        </w:rPr>
                        <w:t>.</w:t>
                      </w:r>
                      <w:r w:rsidR="00074A0C">
                        <w:rPr>
                          <w:color w:val="0072C6"/>
                          <w:sz w:val="28"/>
                          <w:szCs w:val="28"/>
                        </w:rPr>
                        <w:t xml:space="preserve"> Life is much easier now</w:t>
                      </w:r>
                      <w:r w:rsidR="009502C5">
                        <w:rPr>
                          <w:color w:val="0072C6"/>
                          <w:sz w:val="28"/>
                          <w:szCs w:val="28"/>
                        </w:rPr>
                        <w:t xml:space="preserve"> with this streamlined communication process</w:t>
                      </w:r>
                      <w:r w:rsidR="00074A0C">
                        <w:rPr>
                          <w:color w:val="0072C6"/>
                          <w:sz w:val="28"/>
                          <w:szCs w:val="28"/>
                        </w:rPr>
                        <w:t>.</w:t>
                      </w:r>
                      <w:r w:rsidRPr="00C86041">
                        <w:rPr>
                          <w:color w:val="0072C6"/>
                          <w:sz w:val="28"/>
                          <w:szCs w:val="28"/>
                        </w:rPr>
                        <w:t>”</w:t>
                      </w:r>
                    </w:p>
                    <w:p w:rsidR="008C4E3E" w:rsidRPr="00E15B0A" w:rsidRDefault="00CD1176" w:rsidP="00C4458C">
                      <w:pPr>
                        <w:spacing w:after="0"/>
                        <w:jc w:val="right"/>
                      </w:pPr>
                      <w:r w:rsidRPr="00CD1176">
                        <w:rPr>
                          <w:color w:val="0072C6"/>
                        </w:rPr>
                        <w:t>Marc Lloyd, Managing Director, NuTerra</w:t>
                      </w:r>
                    </w:p>
                  </w:txbxContent>
                </v:textbox>
                <w10:wrap type="topAndBottom" anchory="page"/>
              </v:shape>
            </w:pict>
          </mc:Fallback>
        </mc:AlternateContent>
      </w:r>
      <w:r w:rsidR="00FB6E0F">
        <w:t xml:space="preserve">An immediate benefit that NuTerra is enjoying is far less travel time. Where they used to have to spend a lot of time onsite during </w:t>
      </w:r>
      <w:r w:rsidR="00580048">
        <w:t>the construction of new properties or during the renovation of office space, t</w:t>
      </w:r>
      <w:r w:rsidR="00FB6E0F">
        <w:t xml:space="preserve">hey are </w:t>
      </w:r>
      <w:r w:rsidR="00580048">
        <w:t xml:space="preserve">now able to collaborate from their offices </w:t>
      </w:r>
      <w:r w:rsidR="00FB6E0F">
        <w:t>using online meeting</w:t>
      </w:r>
      <w:r w:rsidR="00580048">
        <w:t>s.</w:t>
      </w:r>
      <w:r w:rsidR="00FB6E0F">
        <w:t xml:space="preserve"> </w:t>
      </w:r>
      <w:r w:rsidR="00580048">
        <w:t xml:space="preserve">The architect and builders are able to share their screens to provide virtual walkthroughs from the comfort of their own desks. Using the Lync Web Application, the architects and builders </w:t>
      </w:r>
      <w:r w:rsidR="004B7CE0">
        <w:t>do not</w:t>
      </w:r>
      <w:r w:rsidR="00580048">
        <w:t xml:space="preserve"> have to have Lync</w:t>
      </w:r>
      <w:r w:rsidR="004B7CE0">
        <w:t>.</w:t>
      </w:r>
      <w:r w:rsidR="00580048">
        <w:t xml:space="preserve"> </w:t>
      </w:r>
      <w:r w:rsidR="004B7CE0">
        <w:t>A</w:t>
      </w:r>
      <w:r w:rsidR="00580048">
        <w:t xml:space="preserve"> connection to the Internet</w:t>
      </w:r>
      <w:r w:rsidR="004B7CE0">
        <w:t xml:space="preserve"> is all that is required</w:t>
      </w:r>
      <w:r w:rsidR="00580048">
        <w:t>. Not only is this saving travel time, setting up equipment in a conference room for a meeting can be complex and time consuming as well – but is no longer required.</w:t>
      </w:r>
    </w:p>
    <w:p w14:paraId="7603454A" w14:textId="77777777" w:rsidR="00934F54" w:rsidRDefault="00580048" w:rsidP="00934F54">
      <w:pPr>
        <w:pStyle w:val="Heading2"/>
      </w:pPr>
      <w:r>
        <w:t>Better Integration</w:t>
      </w:r>
    </w:p>
    <w:p w14:paraId="7686113B" w14:textId="77777777" w:rsidR="00934F54" w:rsidRPr="00934F54" w:rsidRDefault="00580048" w:rsidP="00934F54">
      <w:r>
        <w:t>Not only is the functionality integrated into a single interface, the interface is integrated to the computer allowing employees to share screens, applications, and files. There is no longer a need for a group to huddle around a single screen</w:t>
      </w:r>
      <w:r w:rsidR="00074A0C">
        <w:t xml:space="preserve"> to share information</w:t>
      </w:r>
      <w:r>
        <w:t>. Even better, it is easy to escalate the collaboration adding others to a discussion and scaling f</w:t>
      </w:r>
      <w:r w:rsidR="00074A0C">
        <w:t>rom</w:t>
      </w:r>
      <w:r>
        <w:t xml:space="preserve"> an IM discussion all the way up to a global video conference. Because everything is well integrated into the office suit and the Lync client, there is a very small learning curve.</w:t>
      </w:r>
    </w:p>
    <w:p w14:paraId="104FED43" w14:textId="77777777" w:rsidR="00165E2B" w:rsidRPr="00165E2B" w:rsidRDefault="00407A05" w:rsidP="00165E2B">
      <w:pPr>
        <w:pStyle w:val="Heading1"/>
      </w:pPr>
      <w:r>
        <w:br w:type="column"/>
      </w:r>
      <w:r w:rsidR="00165E2B" w:rsidRPr="00165E2B">
        <w:t>Microsoft Ly</w:t>
      </w:r>
      <w:r w:rsidR="00256AA5">
        <w:t>nc Server 2013 Multitenant Hosting Pack</w:t>
      </w:r>
    </w:p>
    <w:p w14:paraId="654DDB4F" w14:textId="79CB1C21" w:rsidR="00165E2B" w:rsidRPr="00165E2B" w:rsidRDefault="00165E2B" w:rsidP="00165E2B">
      <w:r w:rsidRPr="00165E2B">
        <w:t xml:space="preserve">Microsoft Lync Server 2013 Multitenant </w:t>
      </w:r>
      <w:r w:rsidR="00256AA5">
        <w:t xml:space="preserve">Hosting </w:t>
      </w:r>
      <w:r w:rsidRPr="00165E2B">
        <w:t>Pack is a unified communications solution for telecommunication and hosting providers. The solution allows hosting providers to host their own fully integrated, multi-tenant unified communications service targeted to small and medium sized businesses. This is possible due to the unique multitenant aspect of the Microsoft unified communications solution making the hosting services solution cost-effective.</w:t>
      </w:r>
    </w:p>
    <w:p w14:paraId="76E359D6" w14:textId="77777777" w:rsidR="00165E2B" w:rsidRPr="00165E2B" w:rsidRDefault="00165E2B" w:rsidP="00165E2B">
      <w:r w:rsidRPr="00165E2B">
        <w:t xml:space="preserve">For more information about Microsoft Lync Server 2013 Multitenant </w:t>
      </w:r>
      <w:r w:rsidR="00256AA5" w:rsidRPr="00165E2B">
        <w:t xml:space="preserve">Hosting </w:t>
      </w:r>
      <w:r w:rsidRPr="00165E2B">
        <w:t>Pack, go to:</w:t>
      </w:r>
    </w:p>
    <w:p w14:paraId="0AFA556A" w14:textId="77777777" w:rsidR="00165E2B" w:rsidRDefault="00BC35B5" w:rsidP="00165E2B">
      <w:pPr>
        <w:pStyle w:val="Heading1"/>
        <w:rPr>
          <w:rFonts w:asciiTheme="minorHAnsi" w:eastAsiaTheme="minorHAnsi" w:hAnsiTheme="minorHAnsi" w:cstheme="minorBidi"/>
          <w:color w:val="0563C1" w:themeColor="hyperlink"/>
          <w:sz w:val="22"/>
          <w:szCs w:val="22"/>
          <w:u w:val="single"/>
        </w:rPr>
      </w:pPr>
      <w:hyperlink r:id="rId15" w:history="1">
        <w:r w:rsidR="00165E2B" w:rsidRPr="00165E2B">
          <w:rPr>
            <w:rFonts w:asciiTheme="minorHAnsi" w:eastAsiaTheme="minorHAnsi" w:hAnsiTheme="minorHAnsi" w:cstheme="minorBidi"/>
            <w:color w:val="0563C1" w:themeColor="hyperlink"/>
            <w:sz w:val="22"/>
            <w:szCs w:val="22"/>
            <w:u w:val="single"/>
          </w:rPr>
          <w:t>http://go.microsoft.com/fwlink/?LinkId=245434</w:t>
        </w:r>
      </w:hyperlink>
    </w:p>
    <w:p w14:paraId="40AB81EC" w14:textId="77777777" w:rsidR="00213AD9" w:rsidRDefault="00CD1176" w:rsidP="00165E2B">
      <w:pPr>
        <w:pStyle w:val="Heading1"/>
      </w:pPr>
      <w:r>
        <w:t>CallTower</w:t>
      </w:r>
    </w:p>
    <w:p w14:paraId="0EA42057" w14:textId="77777777" w:rsidR="00CD1176" w:rsidRDefault="00CD1176" w:rsidP="00CD1176">
      <w:r>
        <w:t>CallTower, Inc. is the leading provider of hosted enterprise-class unified communications solutions for growing organizations nationwide.</w:t>
      </w:r>
      <w:r w:rsidR="0078649D">
        <w:t xml:space="preserve"> Typical </w:t>
      </w:r>
      <w:r w:rsidR="00566A90">
        <w:t xml:space="preserve">hosted </w:t>
      </w:r>
      <w:r w:rsidR="0078649D">
        <w:t xml:space="preserve">clients range from </w:t>
      </w:r>
      <w:r w:rsidR="00855C3B">
        <w:t xml:space="preserve">as little as </w:t>
      </w:r>
      <w:r w:rsidR="0078649D">
        <w:t>10 to</w:t>
      </w:r>
      <w:r w:rsidR="00855C3B">
        <w:t xml:space="preserve"> as many as</w:t>
      </w:r>
      <w:r w:rsidR="0078649D">
        <w:t xml:space="preserve"> 20,000 users.</w:t>
      </w:r>
    </w:p>
    <w:p w14:paraId="497968C5" w14:textId="77777777" w:rsidR="00CD1176" w:rsidRDefault="00CD1176" w:rsidP="00CD1176">
      <w:r>
        <w:t>CallTower enhances its clients’ strategic and business operational capabilities by integrating business phone service, mobile applications, e</w:t>
      </w:r>
      <w:r w:rsidR="00BB2483">
        <w:t>-</w:t>
      </w:r>
      <w:r>
        <w:t xml:space="preserve">mail hosting, unified messaging,  instant messaging, audio, </w:t>
      </w:r>
      <w:r w:rsidR="00BB2483">
        <w:t>W</w:t>
      </w:r>
      <w:r>
        <w:t>eb and video conferencing, collaboration tools, contact center, cloud services and global netwo</w:t>
      </w:r>
      <w:r w:rsidR="0078649D">
        <w:t>rks into one reliable platform.</w:t>
      </w:r>
    </w:p>
    <w:p w14:paraId="51B52C20" w14:textId="77777777" w:rsidR="00213AD9" w:rsidRDefault="00213AD9" w:rsidP="00CD1176">
      <w:r>
        <w:t xml:space="preserve">For more information about </w:t>
      </w:r>
      <w:r w:rsidR="00CD1176">
        <w:t>CallTower’s</w:t>
      </w:r>
      <w:r w:rsidR="00934F54">
        <w:t xml:space="preserve"> Hosted Lync</w:t>
      </w:r>
      <w:r>
        <w:t>, go to:</w:t>
      </w:r>
    </w:p>
    <w:p w14:paraId="2E6AAA4F" w14:textId="6416EDFC" w:rsidR="00934F54" w:rsidRDefault="00BC35B5" w:rsidP="00F76044">
      <w:pPr>
        <w:keepNext/>
        <w:keepLines/>
        <w:spacing w:before="240" w:after="0"/>
        <w:outlineLvl w:val="0"/>
        <w:rPr>
          <w:rStyle w:val="Hyperlink"/>
        </w:rPr>
      </w:pPr>
      <w:hyperlink r:id="rId16" w:history="1">
        <w:r w:rsidR="005147DF">
          <w:rPr>
            <w:rStyle w:val="Hyperlink"/>
          </w:rPr>
          <w:t>http://www.calltower.com/</w:t>
        </w:r>
      </w:hyperlink>
    </w:p>
    <w:p w14:paraId="73CBEC5E" w14:textId="77777777" w:rsidR="00C42BFA" w:rsidRPr="00717422" w:rsidRDefault="00C42BFA" w:rsidP="00F76044">
      <w:pPr>
        <w:keepNext/>
        <w:keepLines/>
        <w:spacing w:before="240" w:after="0"/>
        <w:outlineLvl w:val="0"/>
        <w:rPr>
          <w:rStyle w:val="Hyperlink"/>
          <w:sz w:val="16"/>
          <w:szCs w:val="16"/>
        </w:rPr>
      </w:pPr>
    </w:p>
    <w:p w14:paraId="7137B56D" w14:textId="77777777" w:rsidR="00C42BFA" w:rsidRPr="00717422" w:rsidRDefault="00C42BFA" w:rsidP="00F76044">
      <w:pPr>
        <w:keepNext/>
        <w:keepLines/>
        <w:spacing w:before="240" w:after="0"/>
        <w:outlineLvl w:val="0"/>
        <w:rPr>
          <w:rStyle w:val="Hyperlink"/>
          <w:sz w:val="16"/>
          <w:szCs w:val="16"/>
        </w:rPr>
      </w:pPr>
    </w:p>
    <w:p w14:paraId="01380A5E" w14:textId="77777777" w:rsidR="00C42BFA" w:rsidRPr="00717422" w:rsidRDefault="00C42BFA" w:rsidP="00F76044">
      <w:pPr>
        <w:keepNext/>
        <w:keepLines/>
        <w:spacing w:before="240" w:after="0"/>
        <w:outlineLvl w:val="0"/>
        <w:rPr>
          <w:rStyle w:val="Hyperlink"/>
          <w:sz w:val="16"/>
          <w:szCs w:val="16"/>
        </w:rPr>
      </w:pPr>
    </w:p>
    <w:p w14:paraId="1BABB4F5" w14:textId="77777777" w:rsidR="00717422" w:rsidRPr="00717422" w:rsidRDefault="00717422" w:rsidP="00F76044">
      <w:pPr>
        <w:keepNext/>
        <w:keepLines/>
        <w:spacing w:before="240" w:after="0"/>
        <w:outlineLvl w:val="0"/>
        <w:rPr>
          <w:rStyle w:val="Hyperlink"/>
          <w:sz w:val="16"/>
          <w:szCs w:val="16"/>
        </w:rPr>
      </w:pPr>
    </w:p>
    <w:p w14:paraId="4A640D21" w14:textId="60E38C66" w:rsidR="00C42BFA" w:rsidRPr="00C42BFA" w:rsidRDefault="00C42BFA" w:rsidP="00F76044">
      <w:pPr>
        <w:keepNext/>
        <w:keepLines/>
        <w:spacing w:before="240" w:after="0"/>
        <w:outlineLvl w:val="0"/>
        <w:rPr>
          <w:i/>
          <w:color w:val="A6A6A6" w:themeColor="background1" w:themeShade="A6"/>
          <w:sz w:val="20"/>
          <w:szCs w:val="20"/>
        </w:rPr>
      </w:pPr>
      <w:r w:rsidRPr="00C42BFA">
        <w:rPr>
          <w:i/>
          <w:color w:val="A6A6A6" w:themeColor="background1" w:themeShade="A6"/>
          <w:sz w:val="20"/>
          <w:szCs w:val="20"/>
        </w:rPr>
        <w:t>This document is for informational purposes only. MICROSOFT MAKES NO WARRANTIES, EXPRESS OR IMPLIED, IN THIS SUMMARY.</w:t>
      </w:r>
    </w:p>
    <w:sectPr w:rsidR="00C42BFA" w:rsidRPr="00C42BFA" w:rsidSect="004E44BC">
      <w:pgSz w:w="12240" w:h="15840"/>
      <w:pgMar w:top="1440" w:right="720" w:bottom="1440" w:left="720" w:header="720" w:footer="720" w:gutter="0"/>
      <w:cols w:num="2"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73ACD106" w14:textId="77777777" w:rsidR="00BC35B5" w:rsidRDefault="00BC35B5" w:rsidP="00FE3F2A">
      <w:pPr>
        <w:spacing w:after="0" w:line="240" w:lineRule="auto"/>
      </w:pPr>
      <w:r>
        <w:separator/>
      </w:r>
    </w:p>
  </w:endnote>
  <w:endnote w:type="continuationSeparator" w:id="0">
    <w:p w14:paraId="54358BC8" w14:textId="77777777" w:rsidR="00BC35B5" w:rsidRDefault="00BC35B5" w:rsidP="00FE3F2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02FF" w:usb1="4000ACFF" w:usb2="00000009" w:usb3="00000000" w:csb0="0000019F" w:csb1="00000000"/>
  </w:font>
  <w:font w:name="Calibri Light">
    <w:altName w:val="Calibri"/>
    <w:charset w:val="00"/>
    <w:family w:val="swiss"/>
    <w:pitch w:val="variable"/>
    <w:sig w:usb0="00000001" w:usb1="4000207B" w:usb2="00000000" w:usb3="00000000" w:csb0="0000019F" w:csb1="00000000"/>
  </w:font>
  <w:font w:name="Segoe UI">
    <w:panose1 w:val="020B0502040204020203"/>
    <w:charset w:val="00"/>
    <w:family w:val="swiss"/>
    <w:pitch w:val="variable"/>
    <w:sig w:usb0="E10022FF" w:usb1="C000E47F" w:usb2="00000029" w:usb3="00000000" w:csb0="000001DF" w:csb1="00000000"/>
  </w:font>
  <w:font w:name="Segoe UI Light">
    <w:panose1 w:val="020B0502040204020203"/>
    <w:charset w:val="00"/>
    <w:family w:val="swiss"/>
    <w:pitch w:val="variable"/>
    <w:sig w:usb0="E00002FF" w:usb1="4000A47B" w:usb2="00000001"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5CD9392" w14:textId="77777777" w:rsidR="00FE3F2A" w:rsidRPr="00FE3F2A" w:rsidRDefault="00621344" w:rsidP="00FE3F2A">
    <w:pPr>
      <w:pStyle w:val="Footer"/>
      <w:tabs>
        <w:tab w:val="clear" w:pos="9360"/>
      </w:tabs>
      <w:ind w:left="-1080" w:right="-1080"/>
      <w:rPr>
        <w:color w:val="0072C6"/>
      </w:rPr>
    </w:pPr>
    <w:r w:rsidRPr="00621344">
      <w:rPr>
        <w:noProof/>
        <w:color w:val="0072C6"/>
      </w:rPr>
      <mc:AlternateContent>
        <mc:Choice Requires="wps">
          <w:drawing>
            <wp:anchor distT="45720" distB="45720" distL="114300" distR="114300" simplePos="0" relativeHeight="251660288" behindDoc="1" locked="0" layoutInCell="1" allowOverlap="1" wp14:anchorId="7987EBD1" wp14:editId="6E6EBD0A">
              <wp:simplePos x="0" y="0"/>
              <wp:positionH relativeFrom="column">
                <wp:posOffset>-30953</wp:posOffset>
              </wp:positionH>
              <wp:positionV relativeFrom="page">
                <wp:posOffset>9611360</wp:posOffset>
              </wp:positionV>
              <wp:extent cx="1669312" cy="386080"/>
              <wp:effectExtent l="0" t="0" r="0" b="0"/>
              <wp:wrapNone/>
              <wp:docPr id="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69312" cy="386080"/>
                      </a:xfrm>
                      <a:prstGeom prst="rect">
                        <a:avLst/>
                      </a:prstGeom>
                      <a:noFill/>
                      <a:ln w="9525">
                        <a:noFill/>
                        <a:miter lim="800000"/>
                        <a:headEnd/>
                        <a:tailEnd/>
                      </a:ln>
                    </wps:spPr>
                    <wps:txbx>
                      <w:txbxContent>
                        <w:p w14:paraId="3961E200" w14:textId="77777777" w:rsidR="00621344" w:rsidRPr="00621344" w:rsidRDefault="00621344">
                          <w:pPr>
                            <w:rPr>
                              <w:sz w:val="16"/>
                              <w:szCs w:val="16"/>
                            </w:rPr>
                          </w:pPr>
                          <w:r w:rsidRPr="00621344">
                            <w:rPr>
                              <w:sz w:val="16"/>
                              <w:szCs w:val="16"/>
                            </w:rPr>
                            <w:t>©2013 Microsoft Corporation</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w15="http://schemas.microsoft.com/office/word/2012/wordml">
          <w:pict>
            <v:shapetype w14:anchorId="7AA7E115" id="_x0000_t202" coordsize="21600,21600" o:spt="202" path="m,l,21600r21600,l21600,xe">
              <v:stroke joinstyle="miter"/>
              <v:path gradientshapeok="t" o:connecttype="rect"/>
            </v:shapetype>
            <v:shape id="_x0000_s1031" type="#_x0000_t202" style="position:absolute;left:0;text-align:left;margin-left:-2.45pt;margin-top:756.8pt;width:131.45pt;height:30.4pt;z-index:-2516561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IDiDAIAAPMDAAAOAAAAZHJzL2Uyb0RvYy54bWysU9tu2zAMfR+wfxD0vthxkywxohRduwwD&#10;ugvQ7gMUWY6FSaImKbG7ry8lp2mwvQ3zgyCa5CHPIbW+HowmR+mDAsvodFJSIq2ARtk9oz8et++W&#10;lITIbcM1WMnokwz0evP2zbp3taygA91ITxDEhrp3jHYxurooguik4WECTlp0tuANj2j6fdF43iO6&#10;0UVVlouiB984D0KGgH/vRifdZPy2lSJ+a9sgI9GMYm8xnz6fu3QWmzWv9567TolTG/wfujBcWSx6&#10;hrrjkZODV39BGSU8BGjjRIApoG2VkJkDspmWf7B56LiTmQuKE9xZpvD/YMXX43dPVMNoVVFiucEZ&#10;Pcohkg8wkCrJ07tQY9SDw7g44G8cc6Ya3D2In4FYuO243csb76HvJG+wvWnKLC5SR5yQQHb9F2iw&#10;DD9EyEBD603SDtUgiI5jejqPJrUiUsnFYnU1xRYF+q6Wi3KZZ1fw+iXb+RA/STAkXRj1OPqMzo/3&#10;IaZueP0SkopZ2Cqt8/i1JT2jq3k1zwkXHqMibqdWhtFlmb5xXxLJj7bJyZErPd6xgLYn1onoSDkO&#10;uwEDkxQ7aJ6Qv4dxC/HV4KUD/5uSHjeQ0fDrwL2kRH+2qOFqOpullc3GbP6+QsNfenaXHm4FQjEa&#10;KRmvtzGveeIa3A1qvVVZhtdOTr3iZmV1Tq8gre6lnaNe3+rmGQAA//8DAFBLAwQUAAYACAAAACEA&#10;Hf9YrN8AAAAMAQAADwAAAGRycy9kb3ducmV2LnhtbEyPy07DMBBF90j8gzVI7FqnIX2lcaoKtWUJ&#10;lIi1G5skIh5btpuGv2e6guXcObqPYjuang3ah86igNk0AaaxtqrDRkD1cZisgIUoUcneohbwowNs&#10;y/u7QubKXvFdD6fYMDLBkEsBbYwu5zzUrTYyTK3TSL8v642MdPqGKy+vZG56nibJghvZISW00unn&#10;Vtffp4sR4KI7Ll/869tufxiS6vNYpV2zF+LxYdxtgEU9xj8YbvWpOpTU6WwvqALrBUyyNZGkz2dP&#10;C2BEpPMVrTvfpGWWAS8L/n9E+QsAAP//AwBQSwECLQAUAAYACAAAACEAtoM4kv4AAADhAQAAEwAA&#10;AAAAAAAAAAAAAAAAAAAAW0NvbnRlbnRfVHlwZXNdLnhtbFBLAQItABQABgAIAAAAIQA4/SH/1gAA&#10;AJQBAAALAAAAAAAAAAAAAAAAAC8BAABfcmVscy8ucmVsc1BLAQItABQABgAIAAAAIQB7LIDiDAIA&#10;APMDAAAOAAAAAAAAAAAAAAAAAC4CAABkcnMvZTJvRG9jLnhtbFBLAQItABQABgAIAAAAIQAd/1is&#10;3wAAAAwBAAAPAAAAAAAAAAAAAAAAAGYEAABkcnMvZG93bnJldi54bWxQSwUGAAAAAAQABADzAAAA&#10;cgUAAAAA&#10;" filled="f" stroked="f">
              <v:textbox style="mso-fit-shape-to-text:t">
                <w:txbxContent>
                  <w:p w:rsidR="00621344" w:rsidRPr="00621344" w:rsidRDefault="00621344">
                    <w:pPr>
                      <w:rPr>
                        <w:sz w:val="16"/>
                        <w:szCs w:val="16"/>
                      </w:rPr>
                    </w:pPr>
                    <w:r w:rsidRPr="00621344">
                      <w:rPr>
                        <w:sz w:val="16"/>
                        <w:szCs w:val="16"/>
                      </w:rPr>
                      <w:t>©2013 Microsoft Corporation</w:t>
                    </w:r>
                  </w:p>
                </w:txbxContent>
              </v:textbox>
              <w10:wrap anchory="page"/>
            </v:shape>
          </w:pict>
        </mc:Fallback>
      </mc:AlternateContent>
    </w:r>
    <w:r w:rsidR="00BC35B5">
      <w:rPr>
        <w:color w:val="0072C6"/>
      </w:rPr>
      <w:pict w14:anchorId="29571C40">
        <v:rect id="_x0000_i1026" style="width:591.6pt;height:1.7pt" o:hrpct="913" o:hralign="center" o:hrstd="t" o:hr="t" fillcolor="#a0a0a0" stroked="f"/>
      </w:pic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177C7277" w14:textId="77777777" w:rsidR="00BC35B5" w:rsidRDefault="00BC35B5" w:rsidP="00FE3F2A">
      <w:pPr>
        <w:spacing w:after="0" w:line="240" w:lineRule="auto"/>
      </w:pPr>
      <w:r>
        <w:separator/>
      </w:r>
    </w:p>
  </w:footnote>
  <w:footnote w:type="continuationSeparator" w:id="0">
    <w:p w14:paraId="60BB6878" w14:textId="77777777" w:rsidR="00BC35B5" w:rsidRDefault="00BC35B5" w:rsidP="00FE3F2A">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33B1F77" w14:textId="77777777" w:rsidR="00FE3F2A" w:rsidRDefault="00FE3F2A">
    <w:pPr>
      <w:pStyle w:val="Header"/>
    </w:pPr>
    <w:r>
      <w:rPr>
        <w:noProof/>
      </w:rPr>
      <w:drawing>
        <wp:anchor distT="0" distB="0" distL="114300" distR="114300" simplePos="0" relativeHeight="251658240" behindDoc="0" locked="0" layoutInCell="1" allowOverlap="1" wp14:anchorId="67FE7B67" wp14:editId="28D11E66">
          <wp:simplePos x="0" y="0"/>
          <wp:positionH relativeFrom="column">
            <wp:posOffset>5560607</wp:posOffset>
          </wp:positionH>
          <wp:positionV relativeFrom="page">
            <wp:posOffset>148590</wp:posOffset>
          </wp:positionV>
          <wp:extent cx="1452880" cy="742950"/>
          <wp:effectExtent l="0" t="0" r="0" b="0"/>
          <wp:wrapThrough wrapText="bothSides">
            <wp:wrapPolygon edited="0">
              <wp:start x="5381" y="3323"/>
              <wp:lineTo x="2549" y="4985"/>
              <wp:lineTo x="1699" y="6646"/>
              <wp:lineTo x="1699" y="15508"/>
              <wp:lineTo x="4815" y="16615"/>
              <wp:lineTo x="11329" y="17723"/>
              <wp:lineTo x="12745" y="17723"/>
              <wp:lineTo x="14727" y="16615"/>
              <wp:lineTo x="19825" y="14400"/>
              <wp:lineTo x="20108" y="9415"/>
              <wp:lineTo x="18409" y="8308"/>
              <wp:lineTo x="6514" y="3323"/>
              <wp:lineTo x="5381" y="3323"/>
            </wp:wrapPolygon>
          </wp:wrapThrough>
          <wp:docPr id="4" name="Picture 4" descr="http://blog.tmcnet.com/sip-invite/BannerAd_rgb_Lync_Cyan300.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http://blog.tmcnet.com/sip-invite/BannerAd_rgb_Lync_Cyan300.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452880" cy="7429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66F21808"/>
    <w:multiLevelType w:val="hybridMultilevel"/>
    <w:tmpl w:val="5CEE81A4"/>
    <w:lvl w:ilvl="0" w:tplc="04090001">
      <w:start w:val="1"/>
      <w:numFmt w:val="bullet"/>
      <w:lvlText w:val=""/>
      <w:lvlJc w:val="left"/>
      <w:pPr>
        <w:ind w:left="770" w:hanging="360"/>
      </w:pPr>
      <w:rPr>
        <w:rFonts w:ascii="Symbol" w:hAnsi="Symbol"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1">
    <w:nsid w:val="672F42EB"/>
    <w:multiLevelType w:val="hybridMultilevel"/>
    <w:tmpl w:val="E924A3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nsid w:val="7C5F1BF8"/>
    <w:multiLevelType w:val="hybridMultilevel"/>
    <w:tmpl w:val="6C52F2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2"/>
  </w:num>
  <w:num w:numId="2">
    <w:abstractNumId w:val="1"/>
  </w:num>
  <w:num w:numId="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FE3F2A"/>
    <w:rsid w:val="00003C61"/>
    <w:rsid w:val="00006B02"/>
    <w:rsid w:val="00020977"/>
    <w:rsid w:val="0002264D"/>
    <w:rsid w:val="000404DF"/>
    <w:rsid w:val="00040AF5"/>
    <w:rsid w:val="00045598"/>
    <w:rsid w:val="00053D56"/>
    <w:rsid w:val="00074A0C"/>
    <w:rsid w:val="00081796"/>
    <w:rsid w:val="00085276"/>
    <w:rsid w:val="000862B8"/>
    <w:rsid w:val="000A0588"/>
    <w:rsid w:val="000A7A4C"/>
    <w:rsid w:val="000B195A"/>
    <w:rsid w:val="000C16ED"/>
    <w:rsid w:val="000C4BEE"/>
    <w:rsid w:val="000D6B0F"/>
    <w:rsid w:val="000E1777"/>
    <w:rsid w:val="000F324C"/>
    <w:rsid w:val="001038BC"/>
    <w:rsid w:val="0011664C"/>
    <w:rsid w:val="0012703A"/>
    <w:rsid w:val="001428B0"/>
    <w:rsid w:val="001439BF"/>
    <w:rsid w:val="00144314"/>
    <w:rsid w:val="0015034B"/>
    <w:rsid w:val="00164044"/>
    <w:rsid w:val="001650CC"/>
    <w:rsid w:val="00165E2B"/>
    <w:rsid w:val="001808B8"/>
    <w:rsid w:val="00181E7B"/>
    <w:rsid w:val="00186AAC"/>
    <w:rsid w:val="00190070"/>
    <w:rsid w:val="0019297F"/>
    <w:rsid w:val="00195770"/>
    <w:rsid w:val="00196862"/>
    <w:rsid w:val="001A4C77"/>
    <w:rsid w:val="001B037D"/>
    <w:rsid w:val="001C53BE"/>
    <w:rsid w:val="001D7DAC"/>
    <w:rsid w:val="001D7E93"/>
    <w:rsid w:val="001E7385"/>
    <w:rsid w:val="001E776E"/>
    <w:rsid w:val="001F7262"/>
    <w:rsid w:val="00213AD9"/>
    <w:rsid w:val="00213BA6"/>
    <w:rsid w:val="00226491"/>
    <w:rsid w:val="0022663C"/>
    <w:rsid w:val="002311CA"/>
    <w:rsid w:val="00256AA5"/>
    <w:rsid w:val="00256D9E"/>
    <w:rsid w:val="00260FA7"/>
    <w:rsid w:val="002620A5"/>
    <w:rsid w:val="00276FC1"/>
    <w:rsid w:val="00280BC4"/>
    <w:rsid w:val="00280DBD"/>
    <w:rsid w:val="00294C3B"/>
    <w:rsid w:val="002A1F7E"/>
    <w:rsid w:val="002A670C"/>
    <w:rsid w:val="002D0CD8"/>
    <w:rsid w:val="002D422E"/>
    <w:rsid w:val="002E4317"/>
    <w:rsid w:val="002F743C"/>
    <w:rsid w:val="0030203A"/>
    <w:rsid w:val="00307D30"/>
    <w:rsid w:val="003203F9"/>
    <w:rsid w:val="00321A9E"/>
    <w:rsid w:val="00325EAE"/>
    <w:rsid w:val="003277DC"/>
    <w:rsid w:val="00335452"/>
    <w:rsid w:val="003369CA"/>
    <w:rsid w:val="003379AB"/>
    <w:rsid w:val="00342C82"/>
    <w:rsid w:val="00342CBF"/>
    <w:rsid w:val="00347134"/>
    <w:rsid w:val="00350811"/>
    <w:rsid w:val="0037501A"/>
    <w:rsid w:val="00391B24"/>
    <w:rsid w:val="003947FD"/>
    <w:rsid w:val="003B4588"/>
    <w:rsid w:val="003D17B0"/>
    <w:rsid w:val="003E3819"/>
    <w:rsid w:val="004001F5"/>
    <w:rsid w:val="00407A05"/>
    <w:rsid w:val="004127BA"/>
    <w:rsid w:val="00423324"/>
    <w:rsid w:val="0042738F"/>
    <w:rsid w:val="00436A7A"/>
    <w:rsid w:val="00441148"/>
    <w:rsid w:val="00443013"/>
    <w:rsid w:val="00460D26"/>
    <w:rsid w:val="00461AFD"/>
    <w:rsid w:val="004647E1"/>
    <w:rsid w:val="004700FB"/>
    <w:rsid w:val="00474725"/>
    <w:rsid w:val="00477AC9"/>
    <w:rsid w:val="004A0D0A"/>
    <w:rsid w:val="004B7CE0"/>
    <w:rsid w:val="004D474B"/>
    <w:rsid w:val="004E0C95"/>
    <w:rsid w:val="004E44BC"/>
    <w:rsid w:val="004E5724"/>
    <w:rsid w:val="004F53DF"/>
    <w:rsid w:val="00511F28"/>
    <w:rsid w:val="0051350C"/>
    <w:rsid w:val="005147DF"/>
    <w:rsid w:val="0052007D"/>
    <w:rsid w:val="005209FA"/>
    <w:rsid w:val="0053667F"/>
    <w:rsid w:val="00566A90"/>
    <w:rsid w:val="005752A7"/>
    <w:rsid w:val="00575B34"/>
    <w:rsid w:val="00580048"/>
    <w:rsid w:val="00584483"/>
    <w:rsid w:val="00585BC9"/>
    <w:rsid w:val="00585D50"/>
    <w:rsid w:val="0059063A"/>
    <w:rsid w:val="00591778"/>
    <w:rsid w:val="00592AD8"/>
    <w:rsid w:val="00596392"/>
    <w:rsid w:val="005B751D"/>
    <w:rsid w:val="005C3175"/>
    <w:rsid w:val="005C68AE"/>
    <w:rsid w:val="005D0787"/>
    <w:rsid w:val="005D101B"/>
    <w:rsid w:val="005D210D"/>
    <w:rsid w:val="005D2BA9"/>
    <w:rsid w:val="005D36A2"/>
    <w:rsid w:val="005D5D26"/>
    <w:rsid w:val="005D6C81"/>
    <w:rsid w:val="005E59D8"/>
    <w:rsid w:val="005F2221"/>
    <w:rsid w:val="005F69D5"/>
    <w:rsid w:val="006168C4"/>
    <w:rsid w:val="00621344"/>
    <w:rsid w:val="00622D62"/>
    <w:rsid w:val="00626114"/>
    <w:rsid w:val="006476B2"/>
    <w:rsid w:val="00665C85"/>
    <w:rsid w:val="00667562"/>
    <w:rsid w:val="006676EF"/>
    <w:rsid w:val="00675AAB"/>
    <w:rsid w:val="0068374A"/>
    <w:rsid w:val="00690741"/>
    <w:rsid w:val="006A56D3"/>
    <w:rsid w:val="006A7D3A"/>
    <w:rsid w:val="006B593F"/>
    <w:rsid w:val="006C6E04"/>
    <w:rsid w:val="006D335E"/>
    <w:rsid w:val="006E5EEB"/>
    <w:rsid w:val="006E6707"/>
    <w:rsid w:val="006F3989"/>
    <w:rsid w:val="006F6632"/>
    <w:rsid w:val="0071069C"/>
    <w:rsid w:val="00713342"/>
    <w:rsid w:val="007154E1"/>
    <w:rsid w:val="00717422"/>
    <w:rsid w:val="007205FC"/>
    <w:rsid w:val="007222BC"/>
    <w:rsid w:val="0075068A"/>
    <w:rsid w:val="00761C2C"/>
    <w:rsid w:val="00767337"/>
    <w:rsid w:val="007747B6"/>
    <w:rsid w:val="00783DAF"/>
    <w:rsid w:val="0078649D"/>
    <w:rsid w:val="007866B2"/>
    <w:rsid w:val="00787495"/>
    <w:rsid w:val="00792899"/>
    <w:rsid w:val="00793449"/>
    <w:rsid w:val="007B236C"/>
    <w:rsid w:val="007B3D4E"/>
    <w:rsid w:val="007C0CD5"/>
    <w:rsid w:val="007D0303"/>
    <w:rsid w:val="007D1CAA"/>
    <w:rsid w:val="007F7F9A"/>
    <w:rsid w:val="008042CA"/>
    <w:rsid w:val="00811E69"/>
    <w:rsid w:val="008177F8"/>
    <w:rsid w:val="00817BB2"/>
    <w:rsid w:val="00821D5F"/>
    <w:rsid w:val="00833309"/>
    <w:rsid w:val="00840EBA"/>
    <w:rsid w:val="0084105B"/>
    <w:rsid w:val="00854B1C"/>
    <w:rsid w:val="00855C3B"/>
    <w:rsid w:val="0086301E"/>
    <w:rsid w:val="00870AE6"/>
    <w:rsid w:val="00875241"/>
    <w:rsid w:val="0089676E"/>
    <w:rsid w:val="008B7553"/>
    <w:rsid w:val="008C4E3E"/>
    <w:rsid w:val="008D27D2"/>
    <w:rsid w:val="008E0913"/>
    <w:rsid w:val="0090630A"/>
    <w:rsid w:val="00911EB3"/>
    <w:rsid w:val="0092409E"/>
    <w:rsid w:val="00933444"/>
    <w:rsid w:val="00934F54"/>
    <w:rsid w:val="00947DA3"/>
    <w:rsid w:val="009502C5"/>
    <w:rsid w:val="009511CD"/>
    <w:rsid w:val="00951398"/>
    <w:rsid w:val="00951539"/>
    <w:rsid w:val="00951A47"/>
    <w:rsid w:val="00951D2B"/>
    <w:rsid w:val="00953254"/>
    <w:rsid w:val="00964BA4"/>
    <w:rsid w:val="00970AF9"/>
    <w:rsid w:val="009710B5"/>
    <w:rsid w:val="00973637"/>
    <w:rsid w:val="00997D7C"/>
    <w:rsid w:val="009A6A05"/>
    <w:rsid w:val="009A7E90"/>
    <w:rsid w:val="009B1566"/>
    <w:rsid w:val="009B7574"/>
    <w:rsid w:val="009B7A1D"/>
    <w:rsid w:val="009C4279"/>
    <w:rsid w:val="009C4318"/>
    <w:rsid w:val="009D3BDF"/>
    <w:rsid w:val="00A16224"/>
    <w:rsid w:val="00A20249"/>
    <w:rsid w:val="00A277C8"/>
    <w:rsid w:val="00A34504"/>
    <w:rsid w:val="00A5137A"/>
    <w:rsid w:val="00A51CCB"/>
    <w:rsid w:val="00A56288"/>
    <w:rsid w:val="00A645AB"/>
    <w:rsid w:val="00A67183"/>
    <w:rsid w:val="00A7114C"/>
    <w:rsid w:val="00A81A02"/>
    <w:rsid w:val="00A927C7"/>
    <w:rsid w:val="00A92FB5"/>
    <w:rsid w:val="00AA0672"/>
    <w:rsid w:val="00AB39FE"/>
    <w:rsid w:val="00AC40BB"/>
    <w:rsid w:val="00AD0B05"/>
    <w:rsid w:val="00AE652B"/>
    <w:rsid w:val="00AF4CBF"/>
    <w:rsid w:val="00B0576D"/>
    <w:rsid w:val="00B06176"/>
    <w:rsid w:val="00B06E8A"/>
    <w:rsid w:val="00B116DE"/>
    <w:rsid w:val="00B14092"/>
    <w:rsid w:val="00B14610"/>
    <w:rsid w:val="00B15C47"/>
    <w:rsid w:val="00B227B6"/>
    <w:rsid w:val="00B23C0B"/>
    <w:rsid w:val="00B35ED6"/>
    <w:rsid w:val="00B361EF"/>
    <w:rsid w:val="00B52CA8"/>
    <w:rsid w:val="00B531ED"/>
    <w:rsid w:val="00B55B24"/>
    <w:rsid w:val="00B5739B"/>
    <w:rsid w:val="00B660FE"/>
    <w:rsid w:val="00B73A8A"/>
    <w:rsid w:val="00B8014A"/>
    <w:rsid w:val="00B80357"/>
    <w:rsid w:val="00B83AE5"/>
    <w:rsid w:val="00B96079"/>
    <w:rsid w:val="00BA089E"/>
    <w:rsid w:val="00BA3BFA"/>
    <w:rsid w:val="00BB2483"/>
    <w:rsid w:val="00BB300D"/>
    <w:rsid w:val="00BB33FC"/>
    <w:rsid w:val="00BC35B5"/>
    <w:rsid w:val="00BE790F"/>
    <w:rsid w:val="00BE7B4E"/>
    <w:rsid w:val="00BF5054"/>
    <w:rsid w:val="00C075C5"/>
    <w:rsid w:val="00C179C5"/>
    <w:rsid w:val="00C32E05"/>
    <w:rsid w:val="00C341D1"/>
    <w:rsid w:val="00C42BFA"/>
    <w:rsid w:val="00C4458C"/>
    <w:rsid w:val="00C456E0"/>
    <w:rsid w:val="00C4636C"/>
    <w:rsid w:val="00C478B2"/>
    <w:rsid w:val="00C47E6B"/>
    <w:rsid w:val="00C6010B"/>
    <w:rsid w:val="00C629C2"/>
    <w:rsid w:val="00C64427"/>
    <w:rsid w:val="00C71125"/>
    <w:rsid w:val="00C76949"/>
    <w:rsid w:val="00C80FD6"/>
    <w:rsid w:val="00C86041"/>
    <w:rsid w:val="00C9500D"/>
    <w:rsid w:val="00CA1182"/>
    <w:rsid w:val="00CA15F1"/>
    <w:rsid w:val="00CB0BD9"/>
    <w:rsid w:val="00CC39DA"/>
    <w:rsid w:val="00CD1176"/>
    <w:rsid w:val="00CE0761"/>
    <w:rsid w:val="00CF3CC1"/>
    <w:rsid w:val="00D130CE"/>
    <w:rsid w:val="00D352EA"/>
    <w:rsid w:val="00D53F1C"/>
    <w:rsid w:val="00D66673"/>
    <w:rsid w:val="00D67AA3"/>
    <w:rsid w:val="00D706D9"/>
    <w:rsid w:val="00D74952"/>
    <w:rsid w:val="00D928F4"/>
    <w:rsid w:val="00DA1B82"/>
    <w:rsid w:val="00DA5B6D"/>
    <w:rsid w:val="00DA6BD3"/>
    <w:rsid w:val="00DB5356"/>
    <w:rsid w:val="00DD0E3D"/>
    <w:rsid w:val="00DE5955"/>
    <w:rsid w:val="00DE72B4"/>
    <w:rsid w:val="00DF0DB7"/>
    <w:rsid w:val="00DF4EB9"/>
    <w:rsid w:val="00E02096"/>
    <w:rsid w:val="00E15183"/>
    <w:rsid w:val="00E15B0A"/>
    <w:rsid w:val="00E26F17"/>
    <w:rsid w:val="00E30B7D"/>
    <w:rsid w:val="00E457B8"/>
    <w:rsid w:val="00E60DA8"/>
    <w:rsid w:val="00E61D6E"/>
    <w:rsid w:val="00E700D7"/>
    <w:rsid w:val="00E76716"/>
    <w:rsid w:val="00E8796B"/>
    <w:rsid w:val="00E95C26"/>
    <w:rsid w:val="00EA11AC"/>
    <w:rsid w:val="00EA22A2"/>
    <w:rsid w:val="00EA4E76"/>
    <w:rsid w:val="00EA5EA3"/>
    <w:rsid w:val="00EA67A4"/>
    <w:rsid w:val="00EB3578"/>
    <w:rsid w:val="00ED46B1"/>
    <w:rsid w:val="00EE4BDD"/>
    <w:rsid w:val="00F11E5F"/>
    <w:rsid w:val="00F157DE"/>
    <w:rsid w:val="00F22CAC"/>
    <w:rsid w:val="00F240D8"/>
    <w:rsid w:val="00F46211"/>
    <w:rsid w:val="00F70E0A"/>
    <w:rsid w:val="00F76044"/>
    <w:rsid w:val="00FA2D66"/>
    <w:rsid w:val="00FA7ADD"/>
    <w:rsid w:val="00FB0377"/>
    <w:rsid w:val="00FB6A66"/>
    <w:rsid w:val="00FB6C7C"/>
    <w:rsid w:val="00FB6E0F"/>
    <w:rsid w:val="00FC365C"/>
    <w:rsid w:val="00FD11DB"/>
    <w:rsid w:val="00FE1731"/>
    <w:rsid w:val="00FE3F2A"/>
    <w:rsid w:val="00FF6C3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C072B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3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C6010B"/>
  </w:style>
  <w:style w:type="paragraph" w:styleId="Heading1">
    <w:name w:val="heading 1"/>
    <w:basedOn w:val="Normal"/>
    <w:next w:val="Normal"/>
    <w:link w:val="Heading1Char"/>
    <w:uiPriority w:val="9"/>
    <w:qFormat/>
    <w:rsid w:val="00592AD8"/>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592AD8"/>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2D0CD8"/>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E3F2A"/>
    <w:pPr>
      <w:tabs>
        <w:tab w:val="center" w:pos="4680"/>
        <w:tab w:val="right" w:pos="9360"/>
      </w:tabs>
      <w:spacing w:after="0" w:line="240" w:lineRule="auto"/>
    </w:pPr>
  </w:style>
  <w:style w:type="character" w:customStyle="1" w:styleId="HeaderChar">
    <w:name w:val="Header Char"/>
    <w:basedOn w:val="DefaultParagraphFont"/>
    <w:link w:val="Header"/>
    <w:uiPriority w:val="99"/>
    <w:rsid w:val="00FE3F2A"/>
  </w:style>
  <w:style w:type="paragraph" w:styleId="Footer">
    <w:name w:val="footer"/>
    <w:basedOn w:val="Normal"/>
    <w:link w:val="FooterChar"/>
    <w:uiPriority w:val="99"/>
    <w:unhideWhenUsed/>
    <w:rsid w:val="00FE3F2A"/>
    <w:pPr>
      <w:tabs>
        <w:tab w:val="center" w:pos="4680"/>
        <w:tab w:val="right" w:pos="9360"/>
      </w:tabs>
      <w:spacing w:after="0" w:line="240" w:lineRule="auto"/>
    </w:pPr>
  </w:style>
  <w:style w:type="character" w:customStyle="1" w:styleId="FooterChar">
    <w:name w:val="Footer Char"/>
    <w:basedOn w:val="DefaultParagraphFont"/>
    <w:link w:val="Footer"/>
    <w:uiPriority w:val="99"/>
    <w:rsid w:val="00FE3F2A"/>
  </w:style>
  <w:style w:type="table" w:styleId="TableGrid">
    <w:name w:val="Table Grid"/>
    <w:basedOn w:val="TableNormal"/>
    <w:uiPriority w:val="39"/>
    <w:rsid w:val="005D2BA9"/>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Paragraph">
    <w:name w:val="List Paragraph"/>
    <w:basedOn w:val="Normal"/>
    <w:uiPriority w:val="34"/>
    <w:qFormat/>
    <w:rsid w:val="00D706D9"/>
    <w:pPr>
      <w:ind w:left="720"/>
      <w:contextualSpacing/>
    </w:pPr>
  </w:style>
  <w:style w:type="character" w:customStyle="1" w:styleId="Heading1Char">
    <w:name w:val="Heading 1 Char"/>
    <w:basedOn w:val="DefaultParagraphFont"/>
    <w:link w:val="Heading1"/>
    <w:uiPriority w:val="9"/>
    <w:rsid w:val="00592AD8"/>
    <w:rPr>
      <w:rFonts w:asciiTheme="majorHAnsi" w:eastAsiaTheme="majorEastAsia" w:hAnsiTheme="majorHAnsi" w:cstheme="majorBidi"/>
      <w:color w:val="2E74B5" w:themeColor="accent1" w:themeShade="BF"/>
      <w:sz w:val="32"/>
      <w:szCs w:val="32"/>
    </w:rPr>
  </w:style>
  <w:style w:type="character" w:customStyle="1" w:styleId="Heading2Char">
    <w:name w:val="Heading 2 Char"/>
    <w:basedOn w:val="DefaultParagraphFont"/>
    <w:link w:val="Heading2"/>
    <w:uiPriority w:val="9"/>
    <w:rsid w:val="00592AD8"/>
    <w:rPr>
      <w:rFonts w:asciiTheme="majorHAnsi" w:eastAsiaTheme="majorEastAsia" w:hAnsiTheme="majorHAnsi" w:cstheme="majorBidi"/>
      <w:color w:val="2E74B5" w:themeColor="accent1" w:themeShade="BF"/>
      <w:sz w:val="26"/>
      <w:szCs w:val="26"/>
    </w:rPr>
  </w:style>
  <w:style w:type="character" w:styleId="Hyperlink">
    <w:name w:val="Hyperlink"/>
    <w:basedOn w:val="DefaultParagraphFont"/>
    <w:uiPriority w:val="99"/>
    <w:unhideWhenUsed/>
    <w:rsid w:val="00592AD8"/>
    <w:rPr>
      <w:color w:val="0563C1" w:themeColor="hyperlink"/>
      <w:u w:val="single"/>
    </w:rPr>
  </w:style>
  <w:style w:type="character" w:customStyle="1" w:styleId="Heading3Char">
    <w:name w:val="Heading 3 Char"/>
    <w:basedOn w:val="DefaultParagraphFont"/>
    <w:link w:val="Heading3"/>
    <w:uiPriority w:val="9"/>
    <w:rsid w:val="002D0CD8"/>
    <w:rPr>
      <w:rFonts w:asciiTheme="majorHAnsi" w:eastAsiaTheme="majorEastAsia" w:hAnsiTheme="majorHAnsi" w:cstheme="majorBidi"/>
      <w:color w:val="1F4D78" w:themeColor="accent1" w:themeShade="7F"/>
      <w:sz w:val="24"/>
      <w:szCs w:val="24"/>
    </w:rPr>
  </w:style>
  <w:style w:type="character" w:styleId="CommentReference">
    <w:name w:val="annotation reference"/>
    <w:basedOn w:val="DefaultParagraphFont"/>
    <w:uiPriority w:val="99"/>
    <w:semiHidden/>
    <w:unhideWhenUsed/>
    <w:rsid w:val="000C4BEE"/>
    <w:rPr>
      <w:sz w:val="16"/>
      <w:szCs w:val="16"/>
    </w:rPr>
  </w:style>
  <w:style w:type="paragraph" w:styleId="CommentText">
    <w:name w:val="annotation text"/>
    <w:basedOn w:val="Normal"/>
    <w:link w:val="CommentTextChar"/>
    <w:uiPriority w:val="99"/>
    <w:semiHidden/>
    <w:unhideWhenUsed/>
    <w:rsid w:val="000C4BEE"/>
    <w:pPr>
      <w:spacing w:line="240" w:lineRule="auto"/>
    </w:pPr>
    <w:rPr>
      <w:sz w:val="20"/>
      <w:szCs w:val="20"/>
    </w:rPr>
  </w:style>
  <w:style w:type="character" w:customStyle="1" w:styleId="CommentTextChar">
    <w:name w:val="Comment Text Char"/>
    <w:basedOn w:val="DefaultParagraphFont"/>
    <w:link w:val="CommentText"/>
    <w:uiPriority w:val="99"/>
    <w:semiHidden/>
    <w:rsid w:val="000C4BEE"/>
    <w:rPr>
      <w:sz w:val="20"/>
      <w:szCs w:val="20"/>
    </w:rPr>
  </w:style>
  <w:style w:type="paragraph" w:styleId="CommentSubject">
    <w:name w:val="annotation subject"/>
    <w:basedOn w:val="CommentText"/>
    <w:next w:val="CommentText"/>
    <w:link w:val="CommentSubjectChar"/>
    <w:uiPriority w:val="99"/>
    <w:semiHidden/>
    <w:unhideWhenUsed/>
    <w:rsid w:val="000C4BEE"/>
    <w:rPr>
      <w:b/>
      <w:bCs/>
    </w:rPr>
  </w:style>
  <w:style w:type="character" w:customStyle="1" w:styleId="CommentSubjectChar">
    <w:name w:val="Comment Subject Char"/>
    <w:basedOn w:val="CommentTextChar"/>
    <w:link w:val="CommentSubject"/>
    <w:uiPriority w:val="99"/>
    <w:semiHidden/>
    <w:rsid w:val="000C4BEE"/>
    <w:rPr>
      <w:b/>
      <w:bCs/>
      <w:sz w:val="20"/>
      <w:szCs w:val="20"/>
    </w:rPr>
  </w:style>
  <w:style w:type="paragraph" w:styleId="BalloonText">
    <w:name w:val="Balloon Text"/>
    <w:basedOn w:val="Normal"/>
    <w:link w:val="BalloonTextChar"/>
    <w:uiPriority w:val="99"/>
    <w:semiHidden/>
    <w:unhideWhenUsed/>
    <w:rsid w:val="000C4BEE"/>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C4BEE"/>
    <w:rPr>
      <w:rFonts w:ascii="Segoe UI" w:hAnsi="Segoe UI" w:cs="Segoe UI"/>
      <w:sz w:val="18"/>
      <w:szCs w:val="18"/>
    </w:rPr>
  </w:style>
  <w:style w:type="paragraph" w:styleId="Revision">
    <w:name w:val="Revision"/>
    <w:hidden/>
    <w:uiPriority w:val="99"/>
    <w:semiHidden/>
    <w:rsid w:val="00474725"/>
    <w:pPr>
      <w:spacing w:after="0" w:line="240" w:lineRule="auto"/>
    </w:pPr>
  </w:style>
  <w:style w:type="character" w:styleId="FollowedHyperlink">
    <w:name w:val="FollowedHyperlink"/>
    <w:basedOn w:val="DefaultParagraphFont"/>
    <w:uiPriority w:val="99"/>
    <w:semiHidden/>
    <w:unhideWhenUsed/>
    <w:rsid w:val="00A7114C"/>
    <w:rPr>
      <w:color w:val="954F72" w:themeColor="followedHyperlink"/>
      <w:u w:val="singl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3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C6010B"/>
  </w:style>
  <w:style w:type="paragraph" w:styleId="Heading1">
    <w:name w:val="heading 1"/>
    <w:basedOn w:val="Normal"/>
    <w:next w:val="Normal"/>
    <w:link w:val="Heading1Char"/>
    <w:uiPriority w:val="9"/>
    <w:qFormat/>
    <w:rsid w:val="00592AD8"/>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592AD8"/>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2D0CD8"/>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E3F2A"/>
    <w:pPr>
      <w:tabs>
        <w:tab w:val="center" w:pos="4680"/>
        <w:tab w:val="right" w:pos="9360"/>
      </w:tabs>
      <w:spacing w:after="0" w:line="240" w:lineRule="auto"/>
    </w:pPr>
  </w:style>
  <w:style w:type="character" w:customStyle="1" w:styleId="HeaderChar">
    <w:name w:val="Header Char"/>
    <w:basedOn w:val="DefaultParagraphFont"/>
    <w:link w:val="Header"/>
    <w:uiPriority w:val="99"/>
    <w:rsid w:val="00FE3F2A"/>
  </w:style>
  <w:style w:type="paragraph" w:styleId="Footer">
    <w:name w:val="footer"/>
    <w:basedOn w:val="Normal"/>
    <w:link w:val="FooterChar"/>
    <w:uiPriority w:val="99"/>
    <w:unhideWhenUsed/>
    <w:rsid w:val="00FE3F2A"/>
    <w:pPr>
      <w:tabs>
        <w:tab w:val="center" w:pos="4680"/>
        <w:tab w:val="right" w:pos="9360"/>
      </w:tabs>
      <w:spacing w:after="0" w:line="240" w:lineRule="auto"/>
    </w:pPr>
  </w:style>
  <w:style w:type="character" w:customStyle="1" w:styleId="FooterChar">
    <w:name w:val="Footer Char"/>
    <w:basedOn w:val="DefaultParagraphFont"/>
    <w:link w:val="Footer"/>
    <w:uiPriority w:val="99"/>
    <w:rsid w:val="00FE3F2A"/>
  </w:style>
  <w:style w:type="table" w:styleId="TableGrid">
    <w:name w:val="Table Grid"/>
    <w:basedOn w:val="TableNormal"/>
    <w:uiPriority w:val="39"/>
    <w:rsid w:val="005D2BA9"/>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Paragraph">
    <w:name w:val="List Paragraph"/>
    <w:basedOn w:val="Normal"/>
    <w:uiPriority w:val="34"/>
    <w:qFormat/>
    <w:rsid w:val="00D706D9"/>
    <w:pPr>
      <w:ind w:left="720"/>
      <w:contextualSpacing/>
    </w:pPr>
  </w:style>
  <w:style w:type="character" w:customStyle="1" w:styleId="Heading1Char">
    <w:name w:val="Heading 1 Char"/>
    <w:basedOn w:val="DefaultParagraphFont"/>
    <w:link w:val="Heading1"/>
    <w:uiPriority w:val="9"/>
    <w:rsid w:val="00592AD8"/>
    <w:rPr>
      <w:rFonts w:asciiTheme="majorHAnsi" w:eastAsiaTheme="majorEastAsia" w:hAnsiTheme="majorHAnsi" w:cstheme="majorBidi"/>
      <w:color w:val="2E74B5" w:themeColor="accent1" w:themeShade="BF"/>
      <w:sz w:val="32"/>
      <w:szCs w:val="32"/>
    </w:rPr>
  </w:style>
  <w:style w:type="character" w:customStyle="1" w:styleId="Heading2Char">
    <w:name w:val="Heading 2 Char"/>
    <w:basedOn w:val="DefaultParagraphFont"/>
    <w:link w:val="Heading2"/>
    <w:uiPriority w:val="9"/>
    <w:rsid w:val="00592AD8"/>
    <w:rPr>
      <w:rFonts w:asciiTheme="majorHAnsi" w:eastAsiaTheme="majorEastAsia" w:hAnsiTheme="majorHAnsi" w:cstheme="majorBidi"/>
      <w:color w:val="2E74B5" w:themeColor="accent1" w:themeShade="BF"/>
      <w:sz w:val="26"/>
      <w:szCs w:val="26"/>
    </w:rPr>
  </w:style>
  <w:style w:type="character" w:styleId="Hyperlink">
    <w:name w:val="Hyperlink"/>
    <w:basedOn w:val="DefaultParagraphFont"/>
    <w:uiPriority w:val="99"/>
    <w:unhideWhenUsed/>
    <w:rsid w:val="00592AD8"/>
    <w:rPr>
      <w:color w:val="0563C1" w:themeColor="hyperlink"/>
      <w:u w:val="single"/>
    </w:rPr>
  </w:style>
  <w:style w:type="character" w:customStyle="1" w:styleId="Heading3Char">
    <w:name w:val="Heading 3 Char"/>
    <w:basedOn w:val="DefaultParagraphFont"/>
    <w:link w:val="Heading3"/>
    <w:uiPriority w:val="9"/>
    <w:rsid w:val="002D0CD8"/>
    <w:rPr>
      <w:rFonts w:asciiTheme="majorHAnsi" w:eastAsiaTheme="majorEastAsia" w:hAnsiTheme="majorHAnsi" w:cstheme="majorBidi"/>
      <w:color w:val="1F4D78" w:themeColor="accent1" w:themeShade="7F"/>
      <w:sz w:val="24"/>
      <w:szCs w:val="24"/>
    </w:rPr>
  </w:style>
  <w:style w:type="character" w:styleId="CommentReference">
    <w:name w:val="annotation reference"/>
    <w:basedOn w:val="DefaultParagraphFont"/>
    <w:uiPriority w:val="99"/>
    <w:semiHidden/>
    <w:unhideWhenUsed/>
    <w:rsid w:val="000C4BEE"/>
    <w:rPr>
      <w:sz w:val="16"/>
      <w:szCs w:val="16"/>
    </w:rPr>
  </w:style>
  <w:style w:type="paragraph" w:styleId="CommentText">
    <w:name w:val="annotation text"/>
    <w:basedOn w:val="Normal"/>
    <w:link w:val="CommentTextChar"/>
    <w:uiPriority w:val="99"/>
    <w:semiHidden/>
    <w:unhideWhenUsed/>
    <w:rsid w:val="000C4BEE"/>
    <w:pPr>
      <w:spacing w:line="240" w:lineRule="auto"/>
    </w:pPr>
    <w:rPr>
      <w:sz w:val="20"/>
      <w:szCs w:val="20"/>
    </w:rPr>
  </w:style>
  <w:style w:type="character" w:customStyle="1" w:styleId="CommentTextChar">
    <w:name w:val="Comment Text Char"/>
    <w:basedOn w:val="DefaultParagraphFont"/>
    <w:link w:val="CommentText"/>
    <w:uiPriority w:val="99"/>
    <w:semiHidden/>
    <w:rsid w:val="000C4BEE"/>
    <w:rPr>
      <w:sz w:val="20"/>
      <w:szCs w:val="20"/>
    </w:rPr>
  </w:style>
  <w:style w:type="paragraph" w:styleId="CommentSubject">
    <w:name w:val="annotation subject"/>
    <w:basedOn w:val="CommentText"/>
    <w:next w:val="CommentText"/>
    <w:link w:val="CommentSubjectChar"/>
    <w:uiPriority w:val="99"/>
    <w:semiHidden/>
    <w:unhideWhenUsed/>
    <w:rsid w:val="000C4BEE"/>
    <w:rPr>
      <w:b/>
      <w:bCs/>
    </w:rPr>
  </w:style>
  <w:style w:type="character" w:customStyle="1" w:styleId="CommentSubjectChar">
    <w:name w:val="Comment Subject Char"/>
    <w:basedOn w:val="CommentTextChar"/>
    <w:link w:val="CommentSubject"/>
    <w:uiPriority w:val="99"/>
    <w:semiHidden/>
    <w:rsid w:val="000C4BEE"/>
    <w:rPr>
      <w:b/>
      <w:bCs/>
      <w:sz w:val="20"/>
      <w:szCs w:val="20"/>
    </w:rPr>
  </w:style>
  <w:style w:type="paragraph" w:styleId="BalloonText">
    <w:name w:val="Balloon Text"/>
    <w:basedOn w:val="Normal"/>
    <w:link w:val="BalloonTextChar"/>
    <w:uiPriority w:val="99"/>
    <w:semiHidden/>
    <w:unhideWhenUsed/>
    <w:rsid w:val="000C4BEE"/>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C4BEE"/>
    <w:rPr>
      <w:rFonts w:ascii="Segoe UI" w:hAnsi="Segoe UI" w:cs="Segoe UI"/>
      <w:sz w:val="18"/>
      <w:szCs w:val="18"/>
    </w:rPr>
  </w:style>
  <w:style w:type="paragraph" w:styleId="Revision">
    <w:name w:val="Revision"/>
    <w:hidden/>
    <w:uiPriority w:val="99"/>
    <w:semiHidden/>
    <w:rsid w:val="00474725"/>
    <w:pPr>
      <w:spacing w:after="0" w:line="240" w:lineRule="auto"/>
    </w:pPr>
  </w:style>
  <w:style w:type="character" w:styleId="FollowedHyperlink">
    <w:name w:val="FollowedHyperlink"/>
    <w:basedOn w:val="DefaultParagraphFont"/>
    <w:uiPriority w:val="99"/>
    <w:semiHidden/>
    <w:unhideWhenUsed/>
    <w:rsid w:val="00A7114C"/>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eader" Target="header1.xml"/><Relationship Id="rId18" Type="http://schemas.openxmlformats.org/officeDocument/2006/relationships/theme" Target="theme/theme1.xml"/><Relationship Id="rId3" Type="http://schemas.openxmlformats.org/officeDocument/2006/relationships/styles" Target="styles.xml"/><Relationship Id="rId21" Type="http://schemas.openxmlformats.org/officeDocument/2006/relationships/customXml" Target="../customXml/item4.xml"/><Relationship Id="rId7" Type="http://schemas.openxmlformats.org/officeDocument/2006/relationships/footnotes" Target="footnotes.xml"/><Relationship Id="rId12" Type="http://schemas.openxmlformats.org/officeDocument/2006/relationships/image" Target="media/image3.png"/><Relationship Id="rId17"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hyperlink" Target="http://www.calltower.com/" TargetMode="External"/><Relationship Id="rId20"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2.jpeg"/><Relationship Id="rId5" Type="http://schemas.openxmlformats.org/officeDocument/2006/relationships/settings" Target="settings.xml"/><Relationship Id="rId15" Type="http://schemas.openxmlformats.org/officeDocument/2006/relationships/hyperlink" Target="http://go.microsoft.com/fwlink/?LinkId=245434" TargetMode="External"/><Relationship Id="rId10" Type="http://schemas.openxmlformats.org/officeDocument/2006/relationships/oleObject" Target="embeddings/oleObject1.bin"/><Relationship Id="rId19" Type="http://schemas.openxmlformats.org/officeDocument/2006/relationships/customXml" Target="../customXml/item2.xml"/><Relationship Id="rId4" Type="http://schemas.microsoft.com/office/2007/relationships/stylesWithEffects" Target="stylesWithEffects.xml"/><Relationship Id="rId9" Type="http://schemas.openxmlformats.org/officeDocument/2006/relationships/image" Target="media/image1.emf"/><Relationship Id="rId14" Type="http://schemas.openxmlformats.org/officeDocument/2006/relationships/footer" Target="footer1.xml"/><Relationship Id="rId22" Type="http://schemas.openxmlformats.org/officeDocument/2006/relationships/customXml" Target="../customXml/item5.xm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o" ma:contentTypeID="0x01010060A24DD3F88ADA4AB58B6CADD30FA947" ma:contentTypeVersion="1" ma:contentTypeDescription="Crear nuevo documento." ma:contentTypeScope="" ma:versionID="ef6828f9aa0b0eab252cdc236453a8f9">
  <xsd:schema xmlns:xsd="http://www.w3.org/2001/XMLSchema" xmlns:xs="http://www.w3.org/2001/XMLSchema" xmlns:p="http://schemas.microsoft.com/office/2006/metadata/properties" xmlns:ns2="2947a181-12bd-4c3f-b12a-19ac0ce9566b" targetNamespace="http://schemas.microsoft.com/office/2006/metadata/properties" ma:root="true" ma:fieldsID="f78b705c72953f5475ada07234169d01" ns2:_="">
    <xsd:import namespace="2947a181-12bd-4c3f-b12a-19ac0ce9566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47a181-12bd-4c3f-b12a-19ac0ce9566b"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entificador persistente" ma:description="Mantener el identificador al agregar."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2947a181-12bd-4c3f-b12a-19ac0ce9566b">R2YAP2HARJJ3-3-3405</_dlc_DocId>
    <_dlc_DocIdUrl xmlns="2947a181-12bd-4c3f-b12a-19ac0ce9566b">
      <Url>http://blog.asirsl.com/_layouts/DocIdRedir.aspx?ID=R2YAP2HARJJ3-3-3405</Url>
      <Description>R2YAP2HARJJ3-3-3405</Description>
    </_dlc_DocIdUrl>
  </documentManagement>
</p:properties>
</file>

<file path=customXml/itemProps1.xml><?xml version="1.0" encoding="utf-8"?>
<ds:datastoreItem xmlns:ds="http://schemas.openxmlformats.org/officeDocument/2006/customXml" ds:itemID="{5E3F8588-6837-45E3-8A23-D2C1A4E1A03B}"/>
</file>

<file path=customXml/itemProps2.xml><?xml version="1.0" encoding="utf-8"?>
<ds:datastoreItem xmlns:ds="http://schemas.openxmlformats.org/officeDocument/2006/customXml" ds:itemID="{2FBFF20E-CD1E-4D7C-A59D-9D336C770A99}"/>
</file>

<file path=customXml/itemProps3.xml><?xml version="1.0" encoding="utf-8"?>
<ds:datastoreItem xmlns:ds="http://schemas.openxmlformats.org/officeDocument/2006/customXml" ds:itemID="{877F5E16-C6F7-4803-AEBF-A4D03A55624A}"/>
</file>

<file path=customXml/itemProps4.xml><?xml version="1.0" encoding="utf-8"?>
<ds:datastoreItem xmlns:ds="http://schemas.openxmlformats.org/officeDocument/2006/customXml" ds:itemID="{3078E431-1578-42E1-9068-BD6A283188CC}"/>
</file>

<file path=customXml/itemProps5.xml><?xml version="1.0" encoding="utf-8"?>
<ds:datastoreItem xmlns:ds="http://schemas.openxmlformats.org/officeDocument/2006/customXml" ds:itemID="{C41D9340-A005-4009-9618-DD83E79AE4B8}"/>
</file>

<file path=docProps/app.xml><?xml version="1.0" encoding="utf-8"?>
<Properties xmlns="http://schemas.openxmlformats.org/officeDocument/2006/extended-properties" xmlns:vt="http://schemas.openxmlformats.org/officeDocument/2006/docPropsVTypes">
  <Template>Normal.dotm</Template>
  <TotalTime>1</TotalTime>
  <Pages>4</Pages>
  <Words>1789</Words>
  <Characters>10200</Characters>
  <Application>Microsoft Office Word</Application>
  <DocSecurity>0</DocSecurity>
  <Lines>85</Lines>
  <Paragraphs>23</Paragraphs>
  <ScaleCrop>false</ScaleCrop>
  <HeadingPairs>
    <vt:vector size="2" baseType="variant">
      <vt:variant>
        <vt:lpstr>Title</vt:lpstr>
      </vt:variant>
      <vt:variant>
        <vt:i4>1</vt:i4>
      </vt:variant>
    </vt:vector>
  </HeadingPairs>
  <TitlesOfParts>
    <vt:vector size="1" baseType="lpstr">
      <vt:lpstr/>
    </vt:vector>
  </TitlesOfParts>
  <Company>Microsoft Corporation</Company>
  <LinksUpToDate>false</LinksUpToDate>
  <CharactersWithSpaces>11966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Bill Barraugh</dc:creator>
  <cp:lastModifiedBy>Randall DuBois</cp:lastModifiedBy>
  <cp:revision>2</cp:revision>
  <cp:lastPrinted>2013-06-21T06:47:00Z</cp:lastPrinted>
  <dcterms:created xsi:type="dcterms:W3CDTF">2013-08-05T18:18:00Z</dcterms:created>
  <dcterms:modified xsi:type="dcterms:W3CDTF">2013-08-05T18:18:00Z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0x01010060A24DD3F88ADA4AB58B6CADD30FA947</vt:lpwstr>
  </property>
  <property fmtid="{D5CDD505-2E9C-101B-9397-08002B2CF9AE}" pid="3" name="_dlc_DocIdItemGuid">
    <vt:lpwstr>c258f882-0be0-4a68-b4df-89df2e7590f0</vt:lpwstr>
  </property>
</Properties>
</file>